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7" r:id="rId5"/>
    <p:sldId id="416" r:id="rId6"/>
    <p:sldId id="384" r:id="rId7"/>
    <p:sldId id="267" r:id="rId8"/>
    <p:sldId id="338" r:id="rId9"/>
    <p:sldId id="288" r:id="rId10"/>
    <p:sldId id="284" r:id="rId11"/>
    <p:sldId id="283" r:id="rId12"/>
    <p:sldId id="386" r:id="rId13"/>
    <p:sldId id="325" r:id="rId14"/>
    <p:sldId id="290" r:id="rId15"/>
    <p:sldId id="417" r:id="rId16"/>
    <p:sldId id="263" r:id="rId17"/>
    <p:sldId id="389" r:id="rId18"/>
    <p:sldId id="397" r:id="rId19"/>
    <p:sldId id="398" r:id="rId20"/>
    <p:sldId id="399" r:id="rId21"/>
    <p:sldId id="400" r:id="rId22"/>
    <p:sldId id="401" r:id="rId23"/>
    <p:sldId id="402" r:id="rId24"/>
    <p:sldId id="403" r:id="rId25"/>
    <p:sldId id="404" r:id="rId26"/>
    <p:sldId id="333" r:id="rId27"/>
    <p:sldId id="259" r:id="rId28"/>
    <p:sldId id="415" r:id="rId29"/>
    <p:sldId id="405" r:id="rId30"/>
    <p:sldId id="408" r:id="rId31"/>
    <p:sldId id="418" r:id="rId32"/>
    <p:sldId id="396" r:id="rId33"/>
    <p:sldId id="409" r:id="rId34"/>
    <p:sldId id="4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56" d="100"/>
          <a:sy n="56" d="100"/>
        </p:scale>
        <p:origin x="10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42D3C-DE10-49B3-9314-5B47600A93E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7D435868-6902-4920-B5C5-A26E821E2238}">
      <dgm:prSet phldrT="[Text]" custT="1"/>
      <dgm:spPr>
        <a:solidFill>
          <a:srgbClr val="C00000"/>
        </a:solidFill>
      </dgm:spPr>
      <dgm:t>
        <a:bodyPr/>
        <a:lstStyle/>
        <a:p>
          <a:r>
            <a:rPr lang="en-GB" sz="2800" dirty="0"/>
            <a:t>Curriculum for Excellence</a:t>
          </a:r>
        </a:p>
      </dgm:t>
    </dgm:pt>
    <dgm:pt modelId="{7A571690-980A-4E1F-8071-E5AEB3BB03E1}" type="parTrans" cxnId="{6D26F6DC-0D34-495E-AFA3-86DB9ADA6A26}">
      <dgm:prSet/>
      <dgm:spPr/>
      <dgm:t>
        <a:bodyPr/>
        <a:lstStyle/>
        <a:p>
          <a:endParaRPr lang="en-GB"/>
        </a:p>
      </dgm:t>
    </dgm:pt>
    <dgm:pt modelId="{261E700F-BF55-4A3B-BB86-177E8757BC89}" type="sibTrans" cxnId="{6D26F6DC-0D34-495E-AFA3-86DB9ADA6A26}">
      <dgm:prSet/>
      <dgm:spPr/>
      <dgm:t>
        <a:bodyPr/>
        <a:lstStyle/>
        <a:p>
          <a:endParaRPr lang="en-GB"/>
        </a:p>
      </dgm:t>
    </dgm:pt>
    <dgm:pt modelId="{76759C63-7114-42B4-81A5-D3863556A73A}">
      <dgm:prSet phldrT="[Text]" custT="1"/>
      <dgm:spPr>
        <a:solidFill>
          <a:schemeClr val="accent2">
            <a:lumMod val="75000"/>
          </a:schemeClr>
        </a:solidFill>
      </dgm:spPr>
      <dgm:t>
        <a:bodyPr/>
        <a:lstStyle/>
        <a:p>
          <a:r>
            <a:rPr lang="en-GB" sz="2800" dirty="0"/>
            <a:t>Learning for Sustainability</a:t>
          </a:r>
        </a:p>
      </dgm:t>
    </dgm:pt>
    <dgm:pt modelId="{B5BABA91-9143-4889-821B-3AF7504FC559}" type="parTrans" cxnId="{88363C3D-0DD4-4A1D-84CC-FC5CAE2FE094}">
      <dgm:prSet/>
      <dgm:spPr/>
      <dgm:t>
        <a:bodyPr/>
        <a:lstStyle/>
        <a:p>
          <a:endParaRPr lang="en-GB"/>
        </a:p>
      </dgm:t>
    </dgm:pt>
    <dgm:pt modelId="{D2030297-979C-45DC-B5AB-0FB47AB6A2AD}" type="sibTrans" cxnId="{88363C3D-0DD4-4A1D-84CC-FC5CAE2FE094}">
      <dgm:prSet/>
      <dgm:spPr/>
      <dgm:t>
        <a:bodyPr/>
        <a:lstStyle/>
        <a:p>
          <a:endParaRPr lang="en-GB"/>
        </a:p>
      </dgm:t>
    </dgm:pt>
    <dgm:pt modelId="{F5C20EE5-CC48-45D9-9092-8271A782330E}">
      <dgm:prSet phldrT="[Text]" custT="1"/>
      <dgm:spPr>
        <a:solidFill>
          <a:schemeClr val="accent4">
            <a:lumMod val="75000"/>
          </a:schemeClr>
        </a:solidFill>
      </dgm:spPr>
      <dgm:t>
        <a:bodyPr/>
        <a:lstStyle/>
        <a:p>
          <a:r>
            <a:rPr lang="en-GB" sz="2400" dirty="0"/>
            <a:t>Interdisciplinary Learning</a:t>
          </a:r>
        </a:p>
      </dgm:t>
    </dgm:pt>
    <dgm:pt modelId="{F116CCF2-0CE2-4F9C-AA6D-383B58F40F2C}" type="parTrans" cxnId="{26F44B75-6212-4E56-B378-6C7DCB589106}">
      <dgm:prSet/>
      <dgm:spPr/>
      <dgm:t>
        <a:bodyPr/>
        <a:lstStyle/>
        <a:p>
          <a:endParaRPr lang="en-GB"/>
        </a:p>
      </dgm:t>
    </dgm:pt>
    <dgm:pt modelId="{5065C22F-14CB-4CE1-A512-2486959C3B98}" type="sibTrans" cxnId="{26F44B75-6212-4E56-B378-6C7DCB589106}">
      <dgm:prSet/>
      <dgm:spPr/>
      <dgm:t>
        <a:bodyPr/>
        <a:lstStyle/>
        <a:p>
          <a:endParaRPr lang="en-GB"/>
        </a:p>
      </dgm:t>
    </dgm:pt>
    <dgm:pt modelId="{B07E1397-5D71-4892-973A-F0A0BD5516E7}">
      <dgm:prSet phldrT="[Text]" custT="1"/>
      <dgm:spPr>
        <a:solidFill>
          <a:schemeClr val="accent6"/>
        </a:solidFill>
      </dgm:spPr>
      <dgm:t>
        <a:bodyPr/>
        <a:lstStyle/>
        <a:p>
          <a:r>
            <a:rPr lang="en-GB" sz="2000" dirty="0"/>
            <a:t>Disciplinary Learning – experiences, outcomes, benchmarks</a:t>
          </a:r>
        </a:p>
      </dgm:t>
    </dgm:pt>
    <dgm:pt modelId="{C4E2B13F-ECFB-44AA-A00F-C4AD11D9369F}" type="parTrans" cxnId="{1FB905DC-D0B8-489D-B2C3-BB0C693AC01D}">
      <dgm:prSet/>
      <dgm:spPr/>
      <dgm:t>
        <a:bodyPr/>
        <a:lstStyle/>
        <a:p>
          <a:endParaRPr lang="en-GB"/>
        </a:p>
      </dgm:t>
    </dgm:pt>
    <dgm:pt modelId="{7185C198-9C47-4AC2-A5B0-8438780CC34E}" type="sibTrans" cxnId="{1FB905DC-D0B8-489D-B2C3-BB0C693AC01D}">
      <dgm:prSet/>
      <dgm:spPr/>
      <dgm:t>
        <a:bodyPr/>
        <a:lstStyle/>
        <a:p>
          <a:endParaRPr lang="en-GB"/>
        </a:p>
      </dgm:t>
    </dgm:pt>
    <dgm:pt modelId="{376BB7A0-8BB8-4FCE-A993-BBC193A72231}" type="pres">
      <dgm:prSet presAssocID="{F3242D3C-DE10-49B3-9314-5B47600A93E6}" presName="Name0" presStyleCnt="0">
        <dgm:presLayoutVars>
          <dgm:chMax val="7"/>
          <dgm:resizeHandles val="exact"/>
        </dgm:presLayoutVars>
      </dgm:prSet>
      <dgm:spPr/>
    </dgm:pt>
    <dgm:pt modelId="{EE25EE19-8BE0-4FCE-BA2E-6E55DB2DCBBE}" type="pres">
      <dgm:prSet presAssocID="{F3242D3C-DE10-49B3-9314-5B47600A93E6}" presName="comp1" presStyleCnt="0"/>
      <dgm:spPr/>
    </dgm:pt>
    <dgm:pt modelId="{610004FC-1507-4985-A9BF-1AC159A485D7}" type="pres">
      <dgm:prSet presAssocID="{F3242D3C-DE10-49B3-9314-5B47600A93E6}" presName="circle1" presStyleLbl="node1" presStyleIdx="0" presStyleCnt="4" custScaleX="167241"/>
      <dgm:spPr/>
    </dgm:pt>
    <dgm:pt modelId="{4CC0B759-A584-41AB-B718-953A8FB89FD3}" type="pres">
      <dgm:prSet presAssocID="{F3242D3C-DE10-49B3-9314-5B47600A93E6}" presName="c1text" presStyleLbl="node1" presStyleIdx="0" presStyleCnt="4">
        <dgm:presLayoutVars>
          <dgm:bulletEnabled val="1"/>
        </dgm:presLayoutVars>
      </dgm:prSet>
      <dgm:spPr/>
    </dgm:pt>
    <dgm:pt modelId="{2B207506-9093-4396-B42E-7705B442A72F}" type="pres">
      <dgm:prSet presAssocID="{F3242D3C-DE10-49B3-9314-5B47600A93E6}" presName="comp2" presStyleCnt="0"/>
      <dgm:spPr/>
    </dgm:pt>
    <dgm:pt modelId="{C94AC07D-5D8B-42C7-A61D-5EAF2D3D6657}" type="pres">
      <dgm:prSet presAssocID="{F3242D3C-DE10-49B3-9314-5B47600A93E6}" presName="circle2" presStyleLbl="node1" presStyleIdx="1" presStyleCnt="4" custScaleX="166340"/>
      <dgm:spPr/>
    </dgm:pt>
    <dgm:pt modelId="{620193E8-1F8B-4210-9791-127CAEC8E861}" type="pres">
      <dgm:prSet presAssocID="{F3242D3C-DE10-49B3-9314-5B47600A93E6}" presName="c2text" presStyleLbl="node1" presStyleIdx="1" presStyleCnt="4">
        <dgm:presLayoutVars>
          <dgm:bulletEnabled val="1"/>
        </dgm:presLayoutVars>
      </dgm:prSet>
      <dgm:spPr/>
    </dgm:pt>
    <dgm:pt modelId="{184C176A-E2AB-4ED9-856B-82EAFD2EC94B}" type="pres">
      <dgm:prSet presAssocID="{F3242D3C-DE10-49B3-9314-5B47600A93E6}" presName="comp3" presStyleCnt="0"/>
      <dgm:spPr/>
    </dgm:pt>
    <dgm:pt modelId="{B87236B8-265D-4C26-A6A6-3C368060E119}" type="pres">
      <dgm:prSet presAssocID="{F3242D3C-DE10-49B3-9314-5B47600A93E6}" presName="circle3" presStyleLbl="node1" presStyleIdx="2" presStyleCnt="4" custScaleX="171108"/>
      <dgm:spPr/>
    </dgm:pt>
    <dgm:pt modelId="{D97CDDBC-7927-4A93-86D9-8BF294A87F5F}" type="pres">
      <dgm:prSet presAssocID="{F3242D3C-DE10-49B3-9314-5B47600A93E6}" presName="c3text" presStyleLbl="node1" presStyleIdx="2" presStyleCnt="4">
        <dgm:presLayoutVars>
          <dgm:bulletEnabled val="1"/>
        </dgm:presLayoutVars>
      </dgm:prSet>
      <dgm:spPr/>
    </dgm:pt>
    <dgm:pt modelId="{6A3B2CDE-B339-4E5B-93E1-47E9EE44F0AB}" type="pres">
      <dgm:prSet presAssocID="{F3242D3C-DE10-49B3-9314-5B47600A93E6}" presName="comp4" presStyleCnt="0"/>
      <dgm:spPr/>
    </dgm:pt>
    <dgm:pt modelId="{53C558E3-AB77-4E37-A895-0F92211D4C5F}" type="pres">
      <dgm:prSet presAssocID="{F3242D3C-DE10-49B3-9314-5B47600A93E6}" presName="circle4" presStyleLbl="node1" presStyleIdx="3" presStyleCnt="4" custScaleX="167320"/>
      <dgm:spPr/>
    </dgm:pt>
    <dgm:pt modelId="{3DAD6CEC-704C-4843-8C8A-2521D0DE49F3}" type="pres">
      <dgm:prSet presAssocID="{F3242D3C-DE10-49B3-9314-5B47600A93E6}" presName="c4text" presStyleLbl="node1" presStyleIdx="3" presStyleCnt="4">
        <dgm:presLayoutVars>
          <dgm:bulletEnabled val="1"/>
        </dgm:presLayoutVars>
      </dgm:prSet>
      <dgm:spPr/>
    </dgm:pt>
  </dgm:ptLst>
  <dgm:cxnLst>
    <dgm:cxn modelId="{8F362B3B-D76E-4AE2-B727-272963AF7D5A}" type="presOf" srcId="{B07E1397-5D71-4892-973A-F0A0BD5516E7}" destId="{3DAD6CEC-704C-4843-8C8A-2521D0DE49F3}" srcOrd="1" destOrd="0" presId="urn:microsoft.com/office/officeart/2005/8/layout/venn2"/>
    <dgm:cxn modelId="{88363C3D-0DD4-4A1D-84CC-FC5CAE2FE094}" srcId="{F3242D3C-DE10-49B3-9314-5B47600A93E6}" destId="{76759C63-7114-42B4-81A5-D3863556A73A}" srcOrd="1" destOrd="0" parTransId="{B5BABA91-9143-4889-821B-3AF7504FC559}" sibTransId="{D2030297-979C-45DC-B5AB-0FB47AB6A2AD}"/>
    <dgm:cxn modelId="{C2149543-403F-408D-AD01-97522537DC89}" type="presOf" srcId="{7D435868-6902-4920-B5C5-A26E821E2238}" destId="{610004FC-1507-4985-A9BF-1AC159A485D7}" srcOrd="0" destOrd="0" presId="urn:microsoft.com/office/officeart/2005/8/layout/venn2"/>
    <dgm:cxn modelId="{4194764B-C6E8-4D4B-AB97-52AA7E9DAF11}" type="presOf" srcId="{F3242D3C-DE10-49B3-9314-5B47600A93E6}" destId="{376BB7A0-8BB8-4FCE-A993-BBC193A72231}" srcOrd="0" destOrd="0" presId="urn:microsoft.com/office/officeart/2005/8/layout/venn2"/>
    <dgm:cxn modelId="{26F44B75-6212-4E56-B378-6C7DCB589106}" srcId="{F3242D3C-DE10-49B3-9314-5B47600A93E6}" destId="{F5C20EE5-CC48-45D9-9092-8271A782330E}" srcOrd="2" destOrd="0" parTransId="{F116CCF2-0CE2-4F9C-AA6D-383B58F40F2C}" sibTransId="{5065C22F-14CB-4CE1-A512-2486959C3B98}"/>
    <dgm:cxn modelId="{D9C4217A-9781-42B6-A09B-BC94E6B52091}" type="presOf" srcId="{76759C63-7114-42B4-81A5-D3863556A73A}" destId="{620193E8-1F8B-4210-9791-127CAEC8E861}" srcOrd="1" destOrd="0" presId="urn:microsoft.com/office/officeart/2005/8/layout/venn2"/>
    <dgm:cxn modelId="{15DBCDBA-591C-4E25-B885-727E32BF8516}" type="presOf" srcId="{F5C20EE5-CC48-45D9-9092-8271A782330E}" destId="{D97CDDBC-7927-4A93-86D9-8BF294A87F5F}" srcOrd="1" destOrd="0" presId="urn:microsoft.com/office/officeart/2005/8/layout/venn2"/>
    <dgm:cxn modelId="{15D763CC-DE2B-4E2F-BA14-9FD1D788CD0A}" type="presOf" srcId="{B07E1397-5D71-4892-973A-F0A0BD5516E7}" destId="{53C558E3-AB77-4E37-A895-0F92211D4C5F}" srcOrd="0" destOrd="0" presId="urn:microsoft.com/office/officeart/2005/8/layout/venn2"/>
    <dgm:cxn modelId="{1FB905DC-D0B8-489D-B2C3-BB0C693AC01D}" srcId="{F3242D3C-DE10-49B3-9314-5B47600A93E6}" destId="{B07E1397-5D71-4892-973A-F0A0BD5516E7}" srcOrd="3" destOrd="0" parTransId="{C4E2B13F-ECFB-44AA-A00F-C4AD11D9369F}" sibTransId="{7185C198-9C47-4AC2-A5B0-8438780CC34E}"/>
    <dgm:cxn modelId="{6D26F6DC-0D34-495E-AFA3-86DB9ADA6A26}" srcId="{F3242D3C-DE10-49B3-9314-5B47600A93E6}" destId="{7D435868-6902-4920-B5C5-A26E821E2238}" srcOrd="0" destOrd="0" parTransId="{7A571690-980A-4E1F-8071-E5AEB3BB03E1}" sibTransId="{261E700F-BF55-4A3B-BB86-177E8757BC89}"/>
    <dgm:cxn modelId="{A1E521E0-1810-43A0-9AF8-C18D2F547F13}" type="presOf" srcId="{F5C20EE5-CC48-45D9-9092-8271A782330E}" destId="{B87236B8-265D-4C26-A6A6-3C368060E119}" srcOrd="0" destOrd="0" presId="urn:microsoft.com/office/officeart/2005/8/layout/venn2"/>
    <dgm:cxn modelId="{5B80CBE4-9263-4AEF-B766-0BABBF699FBF}" type="presOf" srcId="{76759C63-7114-42B4-81A5-D3863556A73A}" destId="{C94AC07D-5D8B-42C7-A61D-5EAF2D3D6657}" srcOrd="0" destOrd="0" presId="urn:microsoft.com/office/officeart/2005/8/layout/venn2"/>
    <dgm:cxn modelId="{E3D07AEB-A988-4D4F-A2E6-2C5A41DC7CD7}" type="presOf" srcId="{7D435868-6902-4920-B5C5-A26E821E2238}" destId="{4CC0B759-A584-41AB-B718-953A8FB89FD3}" srcOrd="1" destOrd="0" presId="urn:microsoft.com/office/officeart/2005/8/layout/venn2"/>
    <dgm:cxn modelId="{D29F4B31-84EA-4072-ACB2-D92437A2D592}" type="presParOf" srcId="{376BB7A0-8BB8-4FCE-A993-BBC193A72231}" destId="{EE25EE19-8BE0-4FCE-BA2E-6E55DB2DCBBE}" srcOrd="0" destOrd="0" presId="urn:microsoft.com/office/officeart/2005/8/layout/venn2"/>
    <dgm:cxn modelId="{F5B520D0-8DDC-484A-A35B-1BC76E290C6B}" type="presParOf" srcId="{EE25EE19-8BE0-4FCE-BA2E-6E55DB2DCBBE}" destId="{610004FC-1507-4985-A9BF-1AC159A485D7}" srcOrd="0" destOrd="0" presId="urn:microsoft.com/office/officeart/2005/8/layout/venn2"/>
    <dgm:cxn modelId="{B3AFD11A-F7FC-45E4-B879-03E672E41409}" type="presParOf" srcId="{EE25EE19-8BE0-4FCE-BA2E-6E55DB2DCBBE}" destId="{4CC0B759-A584-41AB-B718-953A8FB89FD3}" srcOrd="1" destOrd="0" presId="urn:microsoft.com/office/officeart/2005/8/layout/venn2"/>
    <dgm:cxn modelId="{CD04BE31-A4C7-47A0-A077-D1DACA0FD929}" type="presParOf" srcId="{376BB7A0-8BB8-4FCE-A993-BBC193A72231}" destId="{2B207506-9093-4396-B42E-7705B442A72F}" srcOrd="1" destOrd="0" presId="urn:microsoft.com/office/officeart/2005/8/layout/venn2"/>
    <dgm:cxn modelId="{B2760403-DCBC-4E70-A048-BB916D150A19}" type="presParOf" srcId="{2B207506-9093-4396-B42E-7705B442A72F}" destId="{C94AC07D-5D8B-42C7-A61D-5EAF2D3D6657}" srcOrd="0" destOrd="0" presId="urn:microsoft.com/office/officeart/2005/8/layout/venn2"/>
    <dgm:cxn modelId="{5C2187A2-948E-4CBA-BF10-DC5D656452D2}" type="presParOf" srcId="{2B207506-9093-4396-B42E-7705B442A72F}" destId="{620193E8-1F8B-4210-9791-127CAEC8E861}" srcOrd="1" destOrd="0" presId="urn:microsoft.com/office/officeart/2005/8/layout/venn2"/>
    <dgm:cxn modelId="{2D0F6FAA-441F-4EF4-A77E-60F7D769CC9E}" type="presParOf" srcId="{376BB7A0-8BB8-4FCE-A993-BBC193A72231}" destId="{184C176A-E2AB-4ED9-856B-82EAFD2EC94B}" srcOrd="2" destOrd="0" presId="urn:microsoft.com/office/officeart/2005/8/layout/venn2"/>
    <dgm:cxn modelId="{3236A873-6BB4-491B-B0A1-20E2151203F8}" type="presParOf" srcId="{184C176A-E2AB-4ED9-856B-82EAFD2EC94B}" destId="{B87236B8-265D-4C26-A6A6-3C368060E119}" srcOrd="0" destOrd="0" presId="urn:microsoft.com/office/officeart/2005/8/layout/venn2"/>
    <dgm:cxn modelId="{5488CA80-BDAE-466F-9A23-1462F9431172}" type="presParOf" srcId="{184C176A-E2AB-4ED9-856B-82EAFD2EC94B}" destId="{D97CDDBC-7927-4A93-86D9-8BF294A87F5F}" srcOrd="1" destOrd="0" presId="urn:microsoft.com/office/officeart/2005/8/layout/venn2"/>
    <dgm:cxn modelId="{46657FB8-72A3-4C8B-BF6D-66AC79D4EEF8}" type="presParOf" srcId="{376BB7A0-8BB8-4FCE-A993-BBC193A72231}" destId="{6A3B2CDE-B339-4E5B-93E1-47E9EE44F0AB}" srcOrd="3" destOrd="0" presId="urn:microsoft.com/office/officeart/2005/8/layout/venn2"/>
    <dgm:cxn modelId="{52F30BBB-59CD-498F-A482-A65B514F38DD}" type="presParOf" srcId="{6A3B2CDE-B339-4E5B-93E1-47E9EE44F0AB}" destId="{53C558E3-AB77-4E37-A895-0F92211D4C5F}" srcOrd="0" destOrd="0" presId="urn:microsoft.com/office/officeart/2005/8/layout/venn2"/>
    <dgm:cxn modelId="{64F14E40-AF15-4D55-B850-8EBA62A2E8B6}" type="presParOf" srcId="{6A3B2CDE-B339-4E5B-93E1-47E9EE44F0AB}" destId="{3DAD6CEC-704C-4843-8C8A-2521D0DE49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59B7F-D239-4D94-ADBE-3C4AA023E8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8DCBD5-764E-4A29-B2F4-D5C220116D8F}">
      <dgm:prSet/>
      <dgm:spPr>
        <a:solidFill>
          <a:srgbClr val="C00000"/>
        </a:solidFill>
      </dgm:spPr>
      <dgm:t>
        <a:bodyPr/>
        <a:lstStyle/>
        <a:p>
          <a:r>
            <a:rPr lang="en-US" dirty="0"/>
            <a:t>Group E &amp; </a:t>
          </a:r>
          <a:r>
            <a:rPr lang="en-US" dirty="0" err="1"/>
            <a:t>Os</a:t>
          </a:r>
          <a:r>
            <a:rPr lang="en-US" dirty="0"/>
            <a:t> together in ways which best suit learners.</a:t>
          </a:r>
        </a:p>
      </dgm:t>
    </dgm:pt>
    <dgm:pt modelId="{778593F9-EF80-4E7D-AF2E-9EAB7A51FF67}" type="parTrans" cxnId="{F6809FF6-D149-49D1-BB08-6FB155136EFF}">
      <dgm:prSet/>
      <dgm:spPr/>
      <dgm:t>
        <a:bodyPr/>
        <a:lstStyle/>
        <a:p>
          <a:endParaRPr lang="en-US"/>
        </a:p>
      </dgm:t>
    </dgm:pt>
    <dgm:pt modelId="{8685938F-420B-45B8-8D87-87DD2BF3146F}" type="sibTrans" cxnId="{F6809FF6-D149-49D1-BB08-6FB155136EFF}">
      <dgm:prSet/>
      <dgm:spPr/>
      <dgm:t>
        <a:bodyPr/>
        <a:lstStyle/>
        <a:p>
          <a:endParaRPr lang="en-US"/>
        </a:p>
      </dgm:t>
    </dgm:pt>
    <dgm:pt modelId="{184A8F52-2AD3-4A04-A3B0-C2E3B6349B70}">
      <dgm:prSet/>
      <dgm:spPr>
        <a:solidFill>
          <a:schemeClr val="accent2">
            <a:lumMod val="75000"/>
          </a:schemeClr>
        </a:solidFill>
      </dgm:spPr>
      <dgm:t>
        <a:bodyPr/>
        <a:lstStyle/>
        <a:p>
          <a:r>
            <a:rPr lang="en-US" dirty="0" err="1"/>
            <a:t>Prioritise</a:t>
          </a:r>
          <a:r>
            <a:rPr lang="en-US" dirty="0"/>
            <a:t> literacy, numeracy and health and wellbeing across the curriculum to ensure that all learners make the best possible progress.</a:t>
          </a:r>
        </a:p>
      </dgm:t>
    </dgm:pt>
    <dgm:pt modelId="{96907EA4-74A3-4C99-B1C3-A5C6E8C46C08}" type="parTrans" cxnId="{24284AA5-09ED-4FA4-A305-B54C33EDD76C}">
      <dgm:prSet/>
      <dgm:spPr/>
      <dgm:t>
        <a:bodyPr/>
        <a:lstStyle/>
        <a:p>
          <a:endParaRPr lang="en-US"/>
        </a:p>
      </dgm:t>
    </dgm:pt>
    <dgm:pt modelId="{713760B9-A561-434A-87B8-20E420064B68}" type="sibTrans" cxnId="{24284AA5-09ED-4FA4-A305-B54C33EDD76C}">
      <dgm:prSet/>
      <dgm:spPr/>
      <dgm:t>
        <a:bodyPr/>
        <a:lstStyle/>
        <a:p>
          <a:endParaRPr lang="en-US"/>
        </a:p>
      </dgm:t>
    </dgm:pt>
    <dgm:pt modelId="{8B13F789-0E46-4CE6-8687-D8228B38E6A4}">
      <dgm:prSet/>
      <dgm:spPr>
        <a:solidFill>
          <a:srgbClr val="00B050"/>
        </a:solidFill>
      </dgm:spPr>
      <dgm:t>
        <a:bodyPr/>
        <a:lstStyle/>
        <a:p>
          <a:r>
            <a:rPr lang="en-US" dirty="0"/>
            <a:t>Plan interdisciplinary learning(IDL) to make natural links across learning. Be aware of what is happening in other subjects and make connections.</a:t>
          </a:r>
        </a:p>
      </dgm:t>
    </dgm:pt>
    <dgm:pt modelId="{DC133FC0-5ED9-4B8D-98DC-6DAD491C1BA2}" type="parTrans" cxnId="{B10E88FD-9348-4BCA-92EF-9866A6A8306F}">
      <dgm:prSet/>
      <dgm:spPr/>
      <dgm:t>
        <a:bodyPr/>
        <a:lstStyle/>
        <a:p>
          <a:endParaRPr lang="en-US"/>
        </a:p>
      </dgm:t>
    </dgm:pt>
    <dgm:pt modelId="{BC27B47E-166A-4AA4-A0F4-99689AB8C691}" type="sibTrans" cxnId="{B10E88FD-9348-4BCA-92EF-9866A6A8306F}">
      <dgm:prSet/>
      <dgm:spPr/>
      <dgm:t>
        <a:bodyPr/>
        <a:lstStyle/>
        <a:p>
          <a:endParaRPr lang="en-US"/>
        </a:p>
      </dgm:t>
    </dgm:pt>
    <dgm:pt modelId="{190B7DB2-8402-4B00-92BE-27F96F158F18}">
      <dgm:prSet/>
      <dgm:spPr>
        <a:solidFill>
          <a:srgbClr val="00B0F0"/>
        </a:solidFill>
      </dgm:spPr>
      <dgm:t>
        <a:bodyPr/>
        <a:lstStyle/>
        <a:p>
          <a:r>
            <a:rPr lang="en-US" dirty="0"/>
            <a:t>Do not spend time on IDL which does not provide opportunities to apply and deepen learning or is contrived</a:t>
          </a:r>
        </a:p>
      </dgm:t>
    </dgm:pt>
    <dgm:pt modelId="{9A9032B6-986F-4065-A056-B52F5CE5EEA8}" type="parTrans" cxnId="{8445765E-4A8C-4748-AFCD-B3BA97D2CB5D}">
      <dgm:prSet/>
      <dgm:spPr/>
      <dgm:t>
        <a:bodyPr/>
        <a:lstStyle/>
        <a:p>
          <a:endParaRPr lang="en-US"/>
        </a:p>
      </dgm:t>
    </dgm:pt>
    <dgm:pt modelId="{4B8286C6-9208-4469-937C-5FA3747CA903}" type="sibTrans" cxnId="{8445765E-4A8C-4748-AFCD-B3BA97D2CB5D}">
      <dgm:prSet/>
      <dgm:spPr/>
      <dgm:t>
        <a:bodyPr/>
        <a:lstStyle/>
        <a:p>
          <a:endParaRPr lang="en-US"/>
        </a:p>
      </dgm:t>
    </dgm:pt>
    <dgm:pt modelId="{1456CF33-F141-4DC9-83E7-4856F7260872}">
      <dgm:prSet/>
      <dgm:spPr>
        <a:solidFill>
          <a:schemeClr val="accent6">
            <a:lumMod val="75000"/>
          </a:schemeClr>
        </a:solidFill>
      </dgm:spPr>
      <dgm:t>
        <a:bodyPr/>
        <a:lstStyle/>
        <a:p>
          <a:r>
            <a:rPr lang="en-US" dirty="0"/>
            <a:t>When planning learning, teaching and assessment, E &amp; </a:t>
          </a:r>
          <a:r>
            <a:rPr lang="en-US" dirty="0" err="1"/>
            <a:t>Os</a:t>
          </a:r>
          <a:r>
            <a:rPr lang="en-US" dirty="0"/>
            <a:t> are grouped or </a:t>
          </a:r>
          <a:r>
            <a:rPr lang="en-US" b="1" dirty="0"/>
            <a:t>bundled</a:t>
          </a:r>
          <a:r>
            <a:rPr lang="en-US" dirty="0"/>
            <a:t> together</a:t>
          </a:r>
        </a:p>
      </dgm:t>
    </dgm:pt>
    <dgm:pt modelId="{8E5BDF38-3505-4EC6-9CE6-6F8E4D8D7ECE}" type="parTrans" cxnId="{A7657324-19EF-49FB-A0A1-C0D86BF8364E}">
      <dgm:prSet/>
      <dgm:spPr/>
      <dgm:t>
        <a:bodyPr/>
        <a:lstStyle/>
        <a:p>
          <a:endParaRPr lang="en-US"/>
        </a:p>
      </dgm:t>
    </dgm:pt>
    <dgm:pt modelId="{6B5E6D70-BA60-43EF-AD7C-9C2B9C7C0B91}" type="sibTrans" cxnId="{A7657324-19EF-49FB-A0A1-C0D86BF8364E}">
      <dgm:prSet/>
      <dgm:spPr/>
      <dgm:t>
        <a:bodyPr/>
        <a:lstStyle/>
        <a:p>
          <a:endParaRPr lang="en-US"/>
        </a:p>
      </dgm:t>
    </dgm:pt>
    <dgm:pt modelId="{4ADFA34E-5C7C-430E-8846-7A16F47CE733}">
      <dgm:prSet/>
      <dgm:spPr/>
      <dgm:t>
        <a:bodyPr/>
        <a:lstStyle/>
        <a:p>
          <a:r>
            <a:rPr lang="en-US" b="1" dirty="0">
              <a:solidFill>
                <a:srgbClr val="002060"/>
              </a:solidFill>
            </a:rPr>
            <a:t>Source: Education Scotland </a:t>
          </a:r>
          <a:r>
            <a:rPr lang="en-US" b="1" dirty="0" err="1">
              <a:solidFill>
                <a:srgbClr val="002060"/>
              </a:solidFill>
            </a:rPr>
            <a:t>CfE</a:t>
          </a:r>
          <a:r>
            <a:rPr lang="en-US" b="1" dirty="0">
              <a:solidFill>
                <a:srgbClr val="002060"/>
              </a:solidFill>
            </a:rPr>
            <a:t> A Statement for Practitioners from HM Chief Inspector of Education, August 2016</a:t>
          </a:r>
        </a:p>
      </dgm:t>
    </dgm:pt>
    <dgm:pt modelId="{0681F35C-E1D1-4F7A-A606-92FDCEC903D7}" type="parTrans" cxnId="{E2D78915-98BC-4478-8BC1-10189C69DDE7}">
      <dgm:prSet/>
      <dgm:spPr/>
      <dgm:t>
        <a:bodyPr/>
        <a:lstStyle/>
        <a:p>
          <a:endParaRPr lang="en-US"/>
        </a:p>
      </dgm:t>
    </dgm:pt>
    <dgm:pt modelId="{87F7E4BE-503B-4237-AA25-1025A2ECC1A5}" type="sibTrans" cxnId="{E2D78915-98BC-4478-8BC1-10189C69DDE7}">
      <dgm:prSet/>
      <dgm:spPr/>
      <dgm:t>
        <a:bodyPr/>
        <a:lstStyle/>
        <a:p>
          <a:endParaRPr lang="en-US"/>
        </a:p>
      </dgm:t>
    </dgm:pt>
    <dgm:pt modelId="{FB12B3B9-D2CF-45ED-998A-F457853AB317}" type="pres">
      <dgm:prSet presAssocID="{26559B7F-D239-4D94-ADBE-3C4AA023E8B7}" presName="diagram" presStyleCnt="0">
        <dgm:presLayoutVars>
          <dgm:dir/>
          <dgm:resizeHandles val="exact"/>
        </dgm:presLayoutVars>
      </dgm:prSet>
      <dgm:spPr/>
    </dgm:pt>
    <dgm:pt modelId="{99BE99F6-D1FE-4716-A18B-106A96D84EDD}" type="pres">
      <dgm:prSet presAssocID="{568DCBD5-764E-4A29-B2F4-D5C220116D8F}" presName="node" presStyleLbl="node1" presStyleIdx="0" presStyleCnt="6">
        <dgm:presLayoutVars>
          <dgm:bulletEnabled val="1"/>
        </dgm:presLayoutVars>
      </dgm:prSet>
      <dgm:spPr/>
    </dgm:pt>
    <dgm:pt modelId="{F93ECFD9-62BE-4FB7-81F5-EFBFBE7794CD}" type="pres">
      <dgm:prSet presAssocID="{8685938F-420B-45B8-8D87-87DD2BF3146F}" presName="sibTrans" presStyleCnt="0"/>
      <dgm:spPr/>
    </dgm:pt>
    <dgm:pt modelId="{880AD35C-4F14-4C6B-BD9E-7FE1CCD076B0}" type="pres">
      <dgm:prSet presAssocID="{184A8F52-2AD3-4A04-A3B0-C2E3B6349B70}" presName="node" presStyleLbl="node1" presStyleIdx="1" presStyleCnt="6">
        <dgm:presLayoutVars>
          <dgm:bulletEnabled val="1"/>
        </dgm:presLayoutVars>
      </dgm:prSet>
      <dgm:spPr/>
    </dgm:pt>
    <dgm:pt modelId="{0964321A-B76E-4668-94CE-9F0B8AB457CA}" type="pres">
      <dgm:prSet presAssocID="{713760B9-A561-434A-87B8-20E420064B68}" presName="sibTrans" presStyleCnt="0"/>
      <dgm:spPr/>
    </dgm:pt>
    <dgm:pt modelId="{4F6F7F75-8B70-442C-B45C-DD337E7A1AA6}" type="pres">
      <dgm:prSet presAssocID="{8B13F789-0E46-4CE6-8687-D8228B38E6A4}" presName="node" presStyleLbl="node1" presStyleIdx="2" presStyleCnt="6">
        <dgm:presLayoutVars>
          <dgm:bulletEnabled val="1"/>
        </dgm:presLayoutVars>
      </dgm:prSet>
      <dgm:spPr/>
    </dgm:pt>
    <dgm:pt modelId="{B3759618-52A0-412D-BF25-825CE6A6E250}" type="pres">
      <dgm:prSet presAssocID="{BC27B47E-166A-4AA4-A0F4-99689AB8C691}" presName="sibTrans" presStyleCnt="0"/>
      <dgm:spPr/>
    </dgm:pt>
    <dgm:pt modelId="{BD4AEE13-A924-4C84-A7C1-1A0A97F81E12}" type="pres">
      <dgm:prSet presAssocID="{190B7DB2-8402-4B00-92BE-27F96F158F18}" presName="node" presStyleLbl="node1" presStyleIdx="3" presStyleCnt="6">
        <dgm:presLayoutVars>
          <dgm:bulletEnabled val="1"/>
        </dgm:presLayoutVars>
      </dgm:prSet>
      <dgm:spPr/>
    </dgm:pt>
    <dgm:pt modelId="{FE5823E6-3D80-4410-861F-9462E7B4C096}" type="pres">
      <dgm:prSet presAssocID="{4B8286C6-9208-4469-937C-5FA3747CA903}" presName="sibTrans" presStyleCnt="0"/>
      <dgm:spPr/>
    </dgm:pt>
    <dgm:pt modelId="{734DCE69-0FB6-4E33-A48A-3765E761DC73}" type="pres">
      <dgm:prSet presAssocID="{1456CF33-F141-4DC9-83E7-4856F7260872}" presName="node" presStyleLbl="node1" presStyleIdx="4" presStyleCnt="6">
        <dgm:presLayoutVars>
          <dgm:bulletEnabled val="1"/>
        </dgm:presLayoutVars>
      </dgm:prSet>
      <dgm:spPr/>
    </dgm:pt>
    <dgm:pt modelId="{D68B86CC-2A25-4FBF-BAE4-681F13D867D8}" type="pres">
      <dgm:prSet presAssocID="{6B5E6D70-BA60-43EF-AD7C-9C2B9C7C0B91}" presName="sibTrans" presStyleCnt="0"/>
      <dgm:spPr/>
    </dgm:pt>
    <dgm:pt modelId="{4AC08AF3-20A6-43BB-8D08-E19A1C0DC46C}" type="pres">
      <dgm:prSet presAssocID="{4ADFA34E-5C7C-430E-8846-7A16F47CE733}" presName="node" presStyleLbl="node1" presStyleIdx="5" presStyleCnt="6">
        <dgm:presLayoutVars>
          <dgm:bulletEnabled val="1"/>
        </dgm:presLayoutVars>
      </dgm:prSet>
      <dgm:spPr/>
    </dgm:pt>
  </dgm:ptLst>
  <dgm:cxnLst>
    <dgm:cxn modelId="{E2D78915-98BC-4478-8BC1-10189C69DDE7}" srcId="{26559B7F-D239-4D94-ADBE-3C4AA023E8B7}" destId="{4ADFA34E-5C7C-430E-8846-7A16F47CE733}" srcOrd="5" destOrd="0" parTransId="{0681F35C-E1D1-4F7A-A606-92FDCEC903D7}" sibTransId="{87F7E4BE-503B-4237-AA25-1025A2ECC1A5}"/>
    <dgm:cxn modelId="{A7657324-19EF-49FB-A0A1-C0D86BF8364E}" srcId="{26559B7F-D239-4D94-ADBE-3C4AA023E8B7}" destId="{1456CF33-F141-4DC9-83E7-4856F7260872}" srcOrd="4" destOrd="0" parTransId="{8E5BDF38-3505-4EC6-9CE6-6F8E4D8D7ECE}" sibTransId="{6B5E6D70-BA60-43EF-AD7C-9C2B9C7C0B91}"/>
    <dgm:cxn modelId="{8BD1912E-42ED-4FFC-A88F-CC97ADB4C33B}" type="presOf" srcId="{8B13F789-0E46-4CE6-8687-D8228B38E6A4}" destId="{4F6F7F75-8B70-442C-B45C-DD337E7A1AA6}" srcOrd="0" destOrd="0" presId="urn:microsoft.com/office/officeart/2005/8/layout/default"/>
    <dgm:cxn modelId="{A020583F-97C8-405B-9728-42811223AA6B}" type="presOf" srcId="{1456CF33-F141-4DC9-83E7-4856F7260872}" destId="{734DCE69-0FB6-4E33-A48A-3765E761DC73}" srcOrd="0" destOrd="0" presId="urn:microsoft.com/office/officeart/2005/8/layout/default"/>
    <dgm:cxn modelId="{8445765E-4A8C-4748-AFCD-B3BA97D2CB5D}" srcId="{26559B7F-D239-4D94-ADBE-3C4AA023E8B7}" destId="{190B7DB2-8402-4B00-92BE-27F96F158F18}" srcOrd="3" destOrd="0" parTransId="{9A9032B6-986F-4065-A056-B52F5CE5EEA8}" sibTransId="{4B8286C6-9208-4469-937C-5FA3747CA903}"/>
    <dgm:cxn modelId="{21F9D4A2-8742-41CA-BB1E-C2805A834AE5}" type="presOf" srcId="{4ADFA34E-5C7C-430E-8846-7A16F47CE733}" destId="{4AC08AF3-20A6-43BB-8D08-E19A1C0DC46C}" srcOrd="0" destOrd="0" presId="urn:microsoft.com/office/officeart/2005/8/layout/default"/>
    <dgm:cxn modelId="{24284AA5-09ED-4FA4-A305-B54C33EDD76C}" srcId="{26559B7F-D239-4D94-ADBE-3C4AA023E8B7}" destId="{184A8F52-2AD3-4A04-A3B0-C2E3B6349B70}" srcOrd="1" destOrd="0" parTransId="{96907EA4-74A3-4C99-B1C3-A5C6E8C46C08}" sibTransId="{713760B9-A561-434A-87B8-20E420064B68}"/>
    <dgm:cxn modelId="{61FD53A8-E3E5-42AD-8669-B09B3A27F460}" type="presOf" srcId="{568DCBD5-764E-4A29-B2F4-D5C220116D8F}" destId="{99BE99F6-D1FE-4716-A18B-106A96D84EDD}" srcOrd="0" destOrd="0" presId="urn:microsoft.com/office/officeart/2005/8/layout/default"/>
    <dgm:cxn modelId="{8B78F0A9-2536-4981-BDE1-B87AE732A8E5}" type="presOf" srcId="{190B7DB2-8402-4B00-92BE-27F96F158F18}" destId="{BD4AEE13-A924-4C84-A7C1-1A0A97F81E12}" srcOrd="0" destOrd="0" presId="urn:microsoft.com/office/officeart/2005/8/layout/default"/>
    <dgm:cxn modelId="{DCB9EDB7-143E-4FFE-AEA5-317E128FA760}" type="presOf" srcId="{184A8F52-2AD3-4A04-A3B0-C2E3B6349B70}" destId="{880AD35C-4F14-4C6B-BD9E-7FE1CCD076B0}" srcOrd="0" destOrd="0" presId="urn:microsoft.com/office/officeart/2005/8/layout/default"/>
    <dgm:cxn modelId="{DCCF3DD8-1AF3-4BB7-AB0B-0D8DEDD0C245}" type="presOf" srcId="{26559B7F-D239-4D94-ADBE-3C4AA023E8B7}" destId="{FB12B3B9-D2CF-45ED-998A-F457853AB317}" srcOrd="0" destOrd="0" presId="urn:microsoft.com/office/officeart/2005/8/layout/default"/>
    <dgm:cxn modelId="{F6809FF6-D149-49D1-BB08-6FB155136EFF}" srcId="{26559B7F-D239-4D94-ADBE-3C4AA023E8B7}" destId="{568DCBD5-764E-4A29-B2F4-D5C220116D8F}" srcOrd="0" destOrd="0" parTransId="{778593F9-EF80-4E7D-AF2E-9EAB7A51FF67}" sibTransId="{8685938F-420B-45B8-8D87-87DD2BF3146F}"/>
    <dgm:cxn modelId="{B10E88FD-9348-4BCA-92EF-9866A6A8306F}" srcId="{26559B7F-D239-4D94-ADBE-3C4AA023E8B7}" destId="{8B13F789-0E46-4CE6-8687-D8228B38E6A4}" srcOrd="2" destOrd="0" parTransId="{DC133FC0-5ED9-4B8D-98DC-6DAD491C1BA2}" sibTransId="{BC27B47E-166A-4AA4-A0F4-99689AB8C691}"/>
    <dgm:cxn modelId="{290656CA-EE94-446D-B67F-B640890DC8CA}" type="presParOf" srcId="{FB12B3B9-D2CF-45ED-998A-F457853AB317}" destId="{99BE99F6-D1FE-4716-A18B-106A96D84EDD}" srcOrd="0" destOrd="0" presId="urn:microsoft.com/office/officeart/2005/8/layout/default"/>
    <dgm:cxn modelId="{9A263918-F0C8-4407-BCE3-F869330018A4}" type="presParOf" srcId="{FB12B3B9-D2CF-45ED-998A-F457853AB317}" destId="{F93ECFD9-62BE-4FB7-81F5-EFBFBE7794CD}" srcOrd="1" destOrd="0" presId="urn:microsoft.com/office/officeart/2005/8/layout/default"/>
    <dgm:cxn modelId="{3ECAD0A1-5407-48BE-ACF5-C01902021431}" type="presParOf" srcId="{FB12B3B9-D2CF-45ED-998A-F457853AB317}" destId="{880AD35C-4F14-4C6B-BD9E-7FE1CCD076B0}" srcOrd="2" destOrd="0" presId="urn:microsoft.com/office/officeart/2005/8/layout/default"/>
    <dgm:cxn modelId="{430EF8C9-7E1A-408D-8102-EF40C221AB68}" type="presParOf" srcId="{FB12B3B9-D2CF-45ED-998A-F457853AB317}" destId="{0964321A-B76E-4668-94CE-9F0B8AB457CA}" srcOrd="3" destOrd="0" presId="urn:microsoft.com/office/officeart/2005/8/layout/default"/>
    <dgm:cxn modelId="{4B088B16-DE7C-4EFD-84E8-B81699E96AD3}" type="presParOf" srcId="{FB12B3B9-D2CF-45ED-998A-F457853AB317}" destId="{4F6F7F75-8B70-442C-B45C-DD337E7A1AA6}" srcOrd="4" destOrd="0" presId="urn:microsoft.com/office/officeart/2005/8/layout/default"/>
    <dgm:cxn modelId="{12D17A85-2709-4BBE-9095-3B0AA47FB401}" type="presParOf" srcId="{FB12B3B9-D2CF-45ED-998A-F457853AB317}" destId="{B3759618-52A0-412D-BF25-825CE6A6E250}" srcOrd="5" destOrd="0" presId="urn:microsoft.com/office/officeart/2005/8/layout/default"/>
    <dgm:cxn modelId="{904EE7DF-1B2C-4A3D-A109-0F1BE01D6616}" type="presParOf" srcId="{FB12B3B9-D2CF-45ED-998A-F457853AB317}" destId="{BD4AEE13-A924-4C84-A7C1-1A0A97F81E12}" srcOrd="6" destOrd="0" presId="urn:microsoft.com/office/officeart/2005/8/layout/default"/>
    <dgm:cxn modelId="{DF9F368A-61A6-4CD7-807F-402478767828}" type="presParOf" srcId="{FB12B3B9-D2CF-45ED-998A-F457853AB317}" destId="{FE5823E6-3D80-4410-861F-9462E7B4C096}" srcOrd="7" destOrd="0" presId="urn:microsoft.com/office/officeart/2005/8/layout/default"/>
    <dgm:cxn modelId="{235E327F-DD1C-4E2B-817B-5B9A673E6170}" type="presParOf" srcId="{FB12B3B9-D2CF-45ED-998A-F457853AB317}" destId="{734DCE69-0FB6-4E33-A48A-3765E761DC73}" srcOrd="8" destOrd="0" presId="urn:microsoft.com/office/officeart/2005/8/layout/default"/>
    <dgm:cxn modelId="{55E4864F-649F-4297-991F-BFD78BC862F5}" type="presParOf" srcId="{FB12B3B9-D2CF-45ED-998A-F457853AB317}" destId="{D68B86CC-2A25-4FBF-BAE4-681F13D867D8}" srcOrd="9" destOrd="0" presId="urn:microsoft.com/office/officeart/2005/8/layout/default"/>
    <dgm:cxn modelId="{C4348A77-2E77-477E-9A0A-5395FC6000BA}" type="presParOf" srcId="{FB12B3B9-D2CF-45ED-998A-F457853AB317}" destId="{4AC08AF3-20A6-43BB-8D08-E19A1C0DC4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004FC-1507-4985-A9BF-1AC159A485D7}">
      <dsp:nvSpPr>
        <dsp:cNvPr id="0" name=""/>
        <dsp:cNvSpPr/>
      </dsp:nvSpPr>
      <dsp:spPr>
        <a:xfrm>
          <a:off x="278306" y="0"/>
          <a:ext cx="10605029" cy="634116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Curriculum for Excellence</a:t>
          </a:r>
        </a:p>
      </dsp:txBody>
      <dsp:txXfrm>
        <a:off x="4098237" y="317058"/>
        <a:ext cx="2965166" cy="951174"/>
      </dsp:txXfrm>
    </dsp:sp>
    <dsp:sp modelId="{C94AC07D-5D8B-42C7-A61D-5EAF2D3D6657}">
      <dsp:nvSpPr>
        <dsp:cNvPr id="0" name=""/>
        <dsp:cNvSpPr/>
      </dsp:nvSpPr>
      <dsp:spPr>
        <a:xfrm>
          <a:off x="1361662" y="1268233"/>
          <a:ext cx="8438316" cy="507293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Learning for Sustainability</a:t>
          </a:r>
        </a:p>
      </dsp:txBody>
      <dsp:txXfrm>
        <a:off x="4106225" y="1572609"/>
        <a:ext cx="2949191" cy="913127"/>
      </dsp:txXfrm>
    </dsp:sp>
    <dsp:sp modelId="{B87236B8-265D-4C26-A6A6-3C368060E119}">
      <dsp:nvSpPr>
        <dsp:cNvPr id="0" name=""/>
        <dsp:cNvSpPr/>
      </dsp:nvSpPr>
      <dsp:spPr>
        <a:xfrm>
          <a:off x="2325748" y="2536466"/>
          <a:ext cx="6510145" cy="380469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Interdisciplinary Learning</a:t>
          </a:r>
        </a:p>
      </dsp:txBody>
      <dsp:txXfrm>
        <a:off x="4063957" y="2821818"/>
        <a:ext cx="3033727" cy="856057"/>
      </dsp:txXfrm>
    </dsp:sp>
    <dsp:sp modelId="{53C558E3-AB77-4E37-A895-0F92211D4C5F}">
      <dsp:nvSpPr>
        <dsp:cNvPr id="0" name=""/>
        <dsp:cNvSpPr/>
      </dsp:nvSpPr>
      <dsp:spPr>
        <a:xfrm>
          <a:off x="3458813" y="3804699"/>
          <a:ext cx="4244015" cy="253646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Disciplinary Learning – experiences, outcomes, benchmarks</a:t>
          </a:r>
        </a:p>
      </dsp:txBody>
      <dsp:txXfrm>
        <a:off x="4080334" y="4438816"/>
        <a:ext cx="3000972" cy="126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E99F6-D1FE-4716-A18B-106A96D84EDD}">
      <dsp:nvSpPr>
        <dsp:cNvPr id="0" name=""/>
        <dsp:cNvSpPr/>
      </dsp:nvSpPr>
      <dsp:spPr>
        <a:xfrm>
          <a:off x="0" y="237319"/>
          <a:ext cx="3717445" cy="223046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Group E &amp; </a:t>
          </a:r>
          <a:r>
            <a:rPr lang="en-US" sz="2400" kern="1200" dirty="0" err="1"/>
            <a:t>Os</a:t>
          </a:r>
          <a:r>
            <a:rPr lang="en-US" sz="2400" kern="1200" dirty="0"/>
            <a:t> together in ways which best suit learners.</a:t>
          </a:r>
        </a:p>
      </dsp:txBody>
      <dsp:txXfrm>
        <a:off x="0" y="237319"/>
        <a:ext cx="3717445" cy="2230467"/>
      </dsp:txXfrm>
    </dsp:sp>
    <dsp:sp modelId="{880AD35C-4F14-4C6B-BD9E-7FE1CCD076B0}">
      <dsp:nvSpPr>
        <dsp:cNvPr id="0" name=""/>
        <dsp:cNvSpPr/>
      </dsp:nvSpPr>
      <dsp:spPr>
        <a:xfrm>
          <a:off x="4089190" y="237319"/>
          <a:ext cx="3717445" cy="2230467"/>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Prioritise</a:t>
          </a:r>
          <a:r>
            <a:rPr lang="en-US" sz="2400" kern="1200" dirty="0"/>
            <a:t> literacy, numeracy and health and wellbeing across the curriculum to ensure that all learners make the best possible progress.</a:t>
          </a:r>
        </a:p>
      </dsp:txBody>
      <dsp:txXfrm>
        <a:off x="4089190" y="237319"/>
        <a:ext cx="3717445" cy="2230467"/>
      </dsp:txXfrm>
    </dsp:sp>
    <dsp:sp modelId="{4F6F7F75-8B70-442C-B45C-DD337E7A1AA6}">
      <dsp:nvSpPr>
        <dsp:cNvPr id="0" name=""/>
        <dsp:cNvSpPr/>
      </dsp:nvSpPr>
      <dsp:spPr>
        <a:xfrm>
          <a:off x="8178380" y="237319"/>
          <a:ext cx="3717445" cy="223046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Plan interdisciplinary learning(IDL) to make natural links across learning. Be aware of what is happening in other subjects and make connections.</a:t>
          </a:r>
        </a:p>
      </dsp:txBody>
      <dsp:txXfrm>
        <a:off x="8178380" y="237319"/>
        <a:ext cx="3717445" cy="2230467"/>
      </dsp:txXfrm>
    </dsp:sp>
    <dsp:sp modelId="{BD4AEE13-A924-4C84-A7C1-1A0A97F81E12}">
      <dsp:nvSpPr>
        <dsp:cNvPr id="0" name=""/>
        <dsp:cNvSpPr/>
      </dsp:nvSpPr>
      <dsp:spPr>
        <a:xfrm>
          <a:off x="0" y="2839531"/>
          <a:ext cx="3717445" cy="223046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 not spend time on IDL which does not provide opportunities to apply and deepen learning or is contrived</a:t>
          </a:r>
        </a:p>
      </dsp:txBody>
      <dsp:txXfrm>
        <a:off x="0" y="2839531"/>
        <a:ext cx="3717445" cy="2230467"/>
      </dsp:txXfrm>
    </dsp:sp>
    <dsp:sp modelId="{734DCE69-0FB6-4E33-A48A-3765E761DC73}">
      <dsp:nvSpPr>
        <dsp:cNvPr id="0" name=""/>
        <dsp:cNvSpPr/>
      </dsp:nvSpPr>
      <dsp:spPr>
        <a:xfrm>
          <a:off x="4089190" y="2839531"/>
          <a:ext cx="3717445" cy="223046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When planning learning, teaching and assessment, E &amp; </a:t>
          </a:r>
          <a:r>
            <a:rPr lang="en-US" sz="2400" kern="1200" dirty="0" err="1"/>
            <a:t>Os</a:t>
          </a:r>
          <a:r>
            <a:rPr lang="en-US" sz="2400" kern="1200" dirty="0"/>
            <a:t> are grouped or </a:t>
          </a:r>
          <a:r>
            <a:rPr lang="en-US" sz="2400" b="1" kern="1200" dirty="0"/>
            <a:t>bundled</a:t>
          </a:r>
          <a:r>
            <a:rPr lang="en-US" sz="2400" kern="1200" dirty="0"/>
            <a:t> together</a:t>
          </a:r>
        </a:p>
      </dsp:txBody>
      <dsp:txXfrm>
        <a:off x="4089190" y="2839531"/>
        <a:ext cx="3717445" cy="2230467"/>
      </dsp:txXfrm>
    </dsp:sp>
    <dsp:sp modelId="{4AC08AF3-20A6-43BB-8D08-E19A1C0DC46C}">
      <dsp:nvSpPr>
        <dsp:cNvPr id="0" name=""/>
        <dsp:cNvSpPr/>
      </dsp:nvSpPr>
      <dsp:spPr>
        <a:xfrm>
          <a:off x="8178380" y="2839531"/>
          <a:ext cx="3717445" cy="2230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Source: Education Scotland </a:t>
          </a:r>
          <a:r>
            <a:rPr lang="en-US" sz="2400" b="1" kern="1200" dirty="0" err="1">
              <a:solidFill>
                <a:srgbClr val="002060"/>
              </a:solidFill>
            </a:rPr>
            <a:t>CfE</a:t>
          </a:r>
          <a:r>
            <a:rPr lang="en-US" sz="2400" b="1" kern="1200" dirty="0">
              <a:solidFill>
                <a:srgbClr val="002060"/>
              </a:solidFill>
            </a:rPr>
            <a:t> A Statement for Practitioners from HM Chief Inspector of Education, August 2016</a:t>
          </a:r>
        </a:p>
      </dsp:txBody>
      <dsp:txXfrm>
        <a:off x="8178380" y="2839531"/>
        <a:ext cx="3717445" cy="2230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9AD91-658D-43B5-966B-D1CE1C6583C1}"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CF12D-E677-4040-A73B-CDFBD45448D1}" type="slidenum">
              <a:rPr lang="en-GB" smtClean="0"/>
              <a:t>‹#›</a:t>
            </a:fld>
            <a:endParaRPr lang="en-GB"/>
          </a:p>
        </p:txBody>
      </p:sp>
    </p:spTree>
    <p:extLst>
      <p:ext uri="{BB962C8B-B14F-4D97-AF65-F5344CB8AC3E}">
        <p14:creationId xmlns:p14="http://schemas.microsoft.com/office/powerpoint/2010/main" val="139198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Welcome, introduce self. Ask audience to say hello to the their neighbours – say why you chose this workshop and what you hope to gain from it</a:t>
            </a:r>
          </a:p>
        </p:txBody>
      </p:sp>
      <p:sp>
        <p:nvSpPr>
          <p:cNvPr id="4" name="Slide Number Placeholder 3"/>
          <p:cNvSpPr>
            <a:spLocks noGrp="1"/>
          </p:cNvSpPr>
          <p:nvPr>
            <p:ph type="sldNum" sz="quarter" idx="5"/>
          </p:nvPr>
        </p:nvSpPr>
        <p:spPr/>
        <p:txBody>
          <a:bodyPr/>
          <a:lstStyle/>
          <a:p>
            <a:fld id="{D50CF12D-E677-4040-A73B-CDFBD45448D1}" type="slidenum">
              <a:rPr lang="en-GB" smtClean="0"/>
              <a:t>1</a:t>
            </a:fld>
            <a:endParaRPr lang="en-GB"/>
          </a:p>
        </p:txBody>
      </p:sp>
    </p:spTree>
    <p:extLst>
      <p:ext uri="{BB962C8B-B14F-4D97-AF65-F5344CB8AC3E}">
        <p14:creationId xmlns:p14="http://schemas.microsoft.com/office/powerpoint/2010/main" val="180208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GTCS standards give us some guidance. LfS and outdoor learning are woven through all layers of our professional standards. This section of the </a:t>
            </a:r>
            <a:r>
              <a:rPr lang="en-US" dirty="0" err="1">
                <a:cs typeface="Calibri"/>
              </a:rPr>
              <a:t>LfS</a:t>
            </a:r>
            <a:r>
              <a:rPr lang="en-US" dirty="0">
                <a:cs typeface="Calibri"/>
              </a:rPr>
              <a:t> documents available from the </a:t>
            </a:r>
            <a:r>
              <a:rPr lang="en-US" dirty="0" err="1">
                <a:cs typeface="Calibri"/>
              </a:rPr>
              <a:t>LfS</a:t>
            </a:r>
            <a:r>
              <a:rPr lang="en-US" dirty="0">
                <a:cs typeface="Calibri"/>
              </a:rPr>
              <a:t> Hub demonstrates how pervasive </a:t>
            </a:r>
            <a:r>
              <a:rPr lang="en-US" dirty="0" err="1">
                <a:cs typeface="Calibri"/>
              </a:rPr>
              <a:t>LfS</a:t>
            </a:r>
            <a:r>
              <a:rPr lang="en-US" dirty="0">
                <a:cs typeface="Calibri"/>
              </a:rPr>
              <a:t> is in our education system. Link to </a:t>
            </a:r>
            <a:r>
              <a:rPr lang="en-US" dirty="0" err="1">
                <a:cs typeface="Calibri"/>
              </a:rPr>
              <a:t>LfS</a:t>
            </a:r>
            <a:r>
              <a:rPr lang="en-US" dirty="0">
                <a:cs typeface="Calibri"/>
              </a:rPr>
              <a:t> Hub is in the slide.</a:t>
            </a:r>
          </a:p>
          <a:p>
            <a:r>
              <a:rPr lang="en-US" dirty="0">
                <a:ea typeface="Calibri"/>
                <a:cs typeface="Calibri"/>
              </a:rPr>
              <a:t>The Hub is a great place to find out a bit more about </a:t>
            </a:r>
            <a:r>
              <a:rPr lang="en-US" dirty="0" err="1">
                <a:ea typeface="Calibri"/>
                <a:cs typeface="Calibri"/>
              </a:rPr>
              <a:t>LfS</a:t>
            </a:r>
            <a:r>
              <a:rPr lang="en-US" dirty="0">
                <a:ea typeface="Calibri"/>
                <a:cs typeface="Calibri"/>
              </a:rPr>
              <a:t> with 4 sections – Explore, Engage, Enact and Embed and Connect.  There are self evaluation tools as well as links to useful resources.</a:t>
            </a:r>
          </a:p>
        </p:txBody>
      </p:sp>
      <p:sp>
        <p:nvSpPr>
          <p:cNvPr id="4" name="Slide Number Placeholder 3"/>
          <p:cNvSpPr>
            <a:spLocks noGrp="1"/>
          </p:cNvSpPr>
          <p:nvPr>
            <p:ph type="sldNum" sz="quarter" idx="5"/>
          </p:nvPr>
        </p:nvSpPr>
        <p:spPr/>
        <p:txBody>
          <a:bodyPr/>
          <a:lstStyle/>
          <a:p>
            <a:fld id="{34C789C7-F9D2-48BB-B092-B264EE6A5AD9}" type="slidenum">
              <a:rPr lang="en-US"/>
              <a:t>10</a:t>
            </a:fld>
            <a:endParaRPr lang="en-US"/>
          </a:p>
        </p:txBody>
      </p:sp>
    </p:spTree>
    <p:extLst>
      <p:ext uri="{BB962C8B-B14F-4D97-AF65-F5344CB8AC3E}">
        <p14:creationId xmlns:p14="http://schemas.microsoft.com/office/powerpoint/2010/main" val="101906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 our education is asking a lot of us teachers right now and it can all feel overwhelming. OECD </a:t>
            </a:r>
            <a:r>
              <a:rPr lang="en-US" dirty="0" err="1">
                <a:cs typeface="Calibri"/>
              </a:rPr>
              <a:t>recognises</a:t>
            </a:r>
            <a:r>
              <a:rPr lang="en-US" dirty="0">
                <a:cs typeface="Calibri"/>
              </a:rPr>
              <a:t> this and our overly complex education policy collection should be simplified over the next few years. So how did we streamline all of this into something manageable in daily practice</a:t>
            </a:r>
          </a:p>
        </p:txBody>
      </p:sp>
      <p:sp>
        <p:nvSpPr>
          <p:cNvPr id="4" name="Slide Number Placeholder 3"/>
          <p:cNvSpPr>
            <a:spLocks noGrp="1"/>
          </p:cNvSpPr>
          <p:nvPr>
            <p:ph type="sldNum" sz="quarter" idx="5"/>
          </p:nvPr>
        </p:nvSpPr>
        <p:spPr/>
        <p:txBody>
          <a:bodyPr/>
          <a:lstStyle/>
          <a:p>
            <a:fld id="{34C789C7-F9D2-48BB-B092-B264EE6A5AD9}" type="slidenum">
              <a:t>11</a:t>
            </a:fld>
            <a:endParaRPr lang="en-US"/>
          </a:p>
        </p:txBody>
      </p:sp>
    </p:spTree>
    <p:extLst>
      <p:ext uri="{BB962C8B-B14F-4D97-AF65-F5344CB8AC3E}">
        <p14:creationId xmlns:p14="http://schemas.microsoft.com/office/powerpoint/2010/main" val="152931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Nesting and streamlining – a structure in our heads first – seeing the inter-relationships between the elements of curriculum – one plan which references all of these. A framework within which to plan for LfS as part of your curriculum over the long term – strategic curriculum planning developed in a collegiate way between staff</a:t>
            </a:r>
          </a:p>
        </p:txBody>
      </p:sp>
      <p:sp>
        <p:nvSpPr>
          <p:cNvPr id="4" name="Slide Number Placeholder 3"/>
          <p:cNvSpPr>
            <a:spLocks noGrp="1"/>
          </p:cNvSpPr>
          <p:nvPr>
            <p:ph type="sldNum" sz="quarter" idx="5"/>
          </p:nvPr>
        </p:nvSpPr>
        <p:spPr/>
        <p:txBody>
          <a:bodyPr/>
          <a:lstStyle/>
          <a:p>
            <a:fld id="{D50CF12D-E677-4040-A73B-CDFBD45448D1}" type="slidenum">
              <a:rPr lang="en-GB" smtClean="0"/>
              <a:t>12</a:t>
            </a:fld>
            <a:endParaRPr lang="en-GB"/>
          </a:p>
        </p:txBody>
      </p:sp>
    </p:spTree>
    <p:extLst>
      <p:ext uri="{BB962C8B-B14F-4D97-AF65-F5344CB8AC3E}">
        <p14:creationId xmlns:p14="http://schemas.microsoft.com/office/powerpoint/2010/main" val="27894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Describe framework structure – simple and clear</a:t>
            </a:r>
          </a:p>
        </p:txBody>
      </p:sp>
      <p:sp>
        <p:nvSpPr>
          <p:cNvPr id="4" name="Slide Number Placeholder 3"/>
          <p:cNvSpPr>
            <a:spLocks noGrp="1"/>
          </p:cNvSpPr>
          <p:nvPr>
            <p:ph type="sldNum" sz="quarter" idx="5"/>
          </p:nvPr>
        </p:nvSpPr>
        <p:spPr/>
        <p:txBody>
          <a:bodyPr/>
          <a:lstStyle/>
          <a:p>
            <a:fld id="{D50CF12D-E677-4040-A73B-CDFBD45448D1}" type="slidenum">
              <a:rPr lang="en-GB" smtClean="0"/>
              <a:t>13</a:t>
            </a:fld>
            <a:endParaRPr lang="en-GB"/>
          </a:p>
        </p:txBody>
      </p:sp>
    </p:spTree>
    <p:extLst>
      <p:ext uri="{BB962C8B-B14F-4D97-AF65-F5344CB8AC3E}">
        <p14:creationId xmlns:p14="http://schemas.microsoft.com/office/powerpoint/2010/main" val="89565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Explain poster parts</a:t>
            </a:r>
          </a:p>
        </p:txBody>
      </p:sp>
      <p:sp>
        <p:nvSpPr>
          <p:cNvPr id="4" name="Slide Number Placeholder 3"/>
          <p:cNvSpPr>
            <a:spLocks noGrp="1"/>
          </p:cNvSpPr>
          <p:nvPr>
            <p:ph type="sldNum" sz="quarter" idx="5"/>
          </p:nvPr>
        </p:nvSpPr>
        <p:spPr/>
        <p:txBody>
          <a:bodyPr/>
          <a:lstStyle/>
          <a:p>
            <a:fld id="{D50CF12D-E677-4040-A73B-CDFBD45448D1}" type="slidenum">
              <a:rPr lang="en-GB" smtClean="0"/>
              <a:t>14</a:t>
            </a:fld>
            <a:endParaRPr lang="en-GB"/>
          </a:p>
        </p:txBody>
      </p:sp>
    </p:spTree>
    <p:extLst>
      <p:ext uri="{BB962C8B-B14F-4D97-AF65-F5344CB8AC3E}">
        <p14:creationId xmlns:p14="http://schemas.microsoft.com/office/powerpoint/2010/main" val="315431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Retains skills focus – links to DYW</a:t>
            </a:r>
            <a:endParaRPr lang="en-US" dirty="0"/>
          </a:p>
        </p:txBody>
      </p:sp>
      <p:sp>
        <p:nvSpPr>
          <p:cNvPr id="4" name="Slide Number Placeholder 3"/>
          <p:cNvSpPr>
            <a:spLocks noGrp="1"/>
          </p:cNvSpPr>
          <p:nvPr>
            <p:ph type="sldNum" sz="quarter" idx="5"/>
          </p:nvPr>
        </p:nvSpPr>
        <p:spPr/>
        <p:txBody>
          <a:bodyPr/>
          <a:lstStyle/>
          <a:p>
            <a:fld id="{D50CF12D-E677-4040-A73B-CDFBD45448D1}" type="slidenum">
              <a:rPr lang="en-GB" smtClean="0"/>
              <a:t>15</a:t>
            </a:fld>
            <a:endParaRPr lang="en-GB"/>
          </a:p>
        </p:txBody>
      </p:sp>
    </p:spTree>
    <p:extLst>
      <p:ext uri="{BB962C8B-B14F-4D97-AF65-F5344CB8AC3E}">
        <p14:creationId xmlns:p14="http://schemas.microsoft.com/office/powerpoint/2010/main" val="241453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47 to 5 curriculum purposes – broad and essential themes which need to be part of </a:t>
            </a:r>
            <a:r>
              <a:rPr lang="en-GB" dirty="0" err="1"/>
              <a:t>chn’s</a:t>
            </a:r>
            <a:r>
              <a:rPr lang="en-GB" dirty="0"/>
              <a:t> education. The entitlements</a:t>
            </a:r>
            <a:endParaRPr lang="en-US" dirty="0"/>
          </a:p>
        </p:txBody>
      </p:sp>
      <p:sp>
        <p:nvSpPr>
          <p:cNvPr id="4" name="Slide Number Placeholder 3"/>
          <p:cNvSpPr>
            <a:spLocks noGrp="1"/>
          </p:cNvSpPr>
          <p:nvPr>
            <p:ph type="sldNum" sz="quarter" idx="5"/>
          </p:nvPr>
        </p:nvSpPr>
        <p:spPr/>
        <p:txBody>
          <a:bodyPr/>
          <a:lstStyle/>
          <a:p>
            <a:fld id="{D50CF12D-E677-4040-A73B-CDFBD45448D1}" type="slidenum">
              <a:rPr lang="en-GB" smtClean="0"/>
              <a:t>16</a:t>
            </a:fld>
            <a:endParaRPr lang="en-GB"/>
          </a:p>
        </p:txBody>
      </p:sp>
    </p:spTree>
    <p:extLst>
      <p:ext uri="{BB962C8B-B14F-4D97-AF65-F5344CB8AC3E}">
        <p14:creationId xmlns:p14="http://schemas.microsoft.com/office/powerpoint/2010/main" val="143753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bundle captures the broad curriculum purpose of this group of E &amp; </a:t>
            </a:r>
            <a:r>
              <a:rPr lang="en-GB" dirty="0" err="1"/>
              <a:t>Os</a:t>
            </a:r>
            <a:r>
              <a:rPr lang="en-GB" dirty="0"/>
              <a:t>. Each bundle of E &amp; </a:t>
            </a:r>
            <a:r>
              <a:rPr lang="en-GB" dirty="0" err="1"/>
              <a:t>Os</a:t>
            </a:r>
            <a:r>
              <a:rPr lang="en-GB" dirty="0"/>
              <a:t> has been put together in a starter plan which leaves room for practitioner interest, school syllabus, pupil interest, local, national and international events – such as COP 26</a:t>
            </a:r>
          </a:p>
        </p:txBody>
      </p:sp>
      <p:sp>
        <p:nvSpPr>
          <p:cNvPr id="4" name="Slide Number Placeholder 3"/>
          <p:cNvSpPr>
            <a:spLocks noGrp="1"/>
          </p:cNvSpPr>
          <p:nvPr>
            <p:ph type="sldNum" sz="quarter" idx="5"/>
          </p:nvPr>
        </p:nvSpPr>
        <p:spPr/>
        <p:txBody>
          <a:bodyPr/>
          <a:lstStyle/>
          <a:p>
            <a:fld id="{D50CF12D-E677-4040-A73B-CDFBD45448D1}" type="slidenum">
              <a:rPr lang="en-GB" smtClean="0"/>
              <a:t>17</a:t>
            </a:fld>
            <a:endParaRPr lang="en-GB"/>
          </a:p>
        </p:txBody>
      </p:sp>
    </p:spTree>
    <p:extLst>
      <p:ext uri="{BB962C8B-B14F-4D97-AF65-F5344CB8AC3E}">
        <p14:creationId xmlns:p14="http://schemas.microsoft.com/office/powerpoint/2010/main" val="118121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read each bundle descriptor you will see how these purposes could relate to both subject specific or IDL. You’ve probably had conversations about these issues with your pupils too. </a:t>
            </a:r>
          </a:p>
        </p:txBody>
      </p:sp>
      <p:sp>
        <p:nvSpPr>
          <p:cNvPr id="4" name="Slide Number Placeholder 3"/>
          <p:cNvSpPr>
            <a:spLocks noGrp="1"/>
          </p:cNvSpPr>
          <p:nvPr>
            <p:ph type="sldNum" sz="quarter" idx="5"/>
          </p:nvPr>
        </p:nvSpPr>
        <p:spPr/>
        <p:txBody>
          <a:bodyPr/>
          <a:lstStyle/>
          <a:p>
            <a:fld id="{D50CF12D-E677-4040-A73B-CDFBD45448D1}" type="slidenum">
              <a:rPr lang="en-GB" smtClean="0"/>
              <a:t>18</a:t>
            </a:fld>
            <a:endParaRPr lang="en-GB"/>
          </a:p>
        </p:txBody>
      </p:sp>
    </p:spTree>
    <p:extLst>
      <p:ext uri="{BB962C8B-B14F-4D97-AF65-F5344CB8AC3E}">
        <p14:creationId xmlns:p14="http://schemas.microsoft.com/office/powerpoint/2010/main" val="88511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bundles offer broad purposes which are rich enough to be interpreted in different ways over time. For example, in nursery or early level this bundle might be about spending time in the environment around your setting, following the children’s interests about their local area. In S1 your department might use this bundle to relate their local area – its industrial heritage, landscape, culture to national or global issues.  This layering or spiral curriculum would then build breadth and depth of understanding while offering challenge and opportunities to apply pupil learning in an unfamiliar context.</a:t>
            </a:r>
          </a:p>
        </p:txBody>
      </p:sp>
      <p:sp>
        <p:nvSpPr>
          <p:cNvPr id="4" name="Slide Number Placeholder 3"/>
          <p:cNvSpPr>
            <a:spLocks noGrp="1"/>
          </p:cNvSpPr>
          <p:nvPr>
            <p:ph type="sldNum" sz="quarter" idx="5"/>
          </p:nvPr>
        </p:nvSpPr>
        <p:spPr/>
        <p:txBody>
          <a:bodyPr/>
          <a:lstStyle/>
          <a:p>
            <a:fld id="{D50CF12D-E677-4040-A73B-CDFBD45448D1}" type="slidenum">
              <a:rPr lang="en-GB" smtClean="0"/>
              <a:t>19</a:t>
            </a:fld>
            <a:endParaRPr lang="en-GB"/>
          </a:p>
        </p:txBody>
      </p:sp>
    </p:spTree>
    <p:extLst>
      <p:ext uri="{BB962C8B-B14F-4D97-AF65-F5344CB8AC3E}">
        <p14:creationId xmlns:p14="http://schemas.microsoft.com/office/powerpoint/2010/main" val="382216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what I’m sharing is the result of work done by me and J Jackson with input from practitioners and senior leaders. Has taken almost 3 years to develop. </a:t>
            </a:r>
          </a:p>
        </p:txBody>
      </p:sp>
      <p:sp>
        <p:nvSpPr>
          <p:cNvPr id="4" name="Slide Number Placeholder 3"/>
          <p:cNvSpPr>
            <a:spLocks noGrp="1"/>
          </p:cNvSpPr>
          <p:nvPr>
            <p:ph type="sldNum" sz="quarter" idx="5"/>
          </p:nvPr>
        </p:nvSpPr>
        <p:spPr/>
        <p:txBody>
          <a:bodyPr/>
          <a:lstStyle/>
          <a:p>
            <a:fld id="{D50CF12D-E677-4040-A73B-CDFBD45448D1}" type="slidenum">
              <a:rPr lang="en-GB" smtClean="0"/>
              <a:t>2</a:t>
            </a:fld>
            <a:endParaRPr lang="en-GB"/>
          </a:p>
        </p:txBody>
      </p:sp>
    </p:spTree>
    <p:extLst>
      <p:ext uri="{BB962C8B-B14F-4D97-AF65-F5344CB8AC3E}">
        <p14:creationId xmlns:p14="http://schemas.microsoft.com/office/powerpoint/2010/main" val="421969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bundle which we felt was not explicitly taught anywhere in our curriculum. It could be taught within the PSE element of a primary or secondary curriculum, or could be tailored within other subjects such as RMPS to tackle philosophical questions regarding how the Covid vaccines should be distributed globally. In sciences the focus could be on the immune system and in English and social studies the focus could be on communication and media – how the media are communicating or not communicating – in maths there is huge scope to examine information handling skills and data analysis</a:t>
            </a:r>
          </a:p>
        </p:txBody>
      </p:sp>
      <p:sp>
        <p:nvSpPr>
          <p:cNvPr id="4" name="Slide Number Placeholder 3"/>
          <p:cNvSpPr>
            <a:spLocks noGrp="1"/>
          </p:cNvSpPr>
          <p:nvPr>
            <p:ph type="sldNum" sz="quarter" idx="5"/>
          </p:nvPr>
        </p:nvSpPr>
        <p:spPr/>
        <p:txBody>
          <a:bodyPr/>
          <a:lstStyle/>
          <a:p>
            <a:fld id="{D50CF12D-E677-4040-A73B-CDFBD45448D1}" type="slidenum">
              <a:rPr lang="en-GB" smtClean="0"/>
              <a:t>20</a:t>
            </a:fld>
            <a:endParaRPr lang="en-GB"/>
          </a:p>
        </p:txBody>
      </p:sp>
    </p:spTree>
    <p:extLst>
      <p:ext uri="{BB962C8B-B14F-4D97-AF65-F5344CB8AC3E}">
        <p14:creationId xmlns:p14="http://schemas.microsoft.com/office/powerpoint/2010/main" val="40108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bundle is another which is not explicitly taught within one discipline but could be used in a similar way within all subjects. It is particularly pertinent to English, social studies &amp; RMPS is designed to equip our pupils as critically aware, politically literate and confident citizens</a:t>
            </a:r>
          </a:p>
        </p:txBody>
      </p:sp>
      <p:sp>
        <p:nvSpPr>
          <p:cNvPr id="4" name="Slide Number Placeholder 3"/>
          <p:cNvSpPr>
            <a:spLocks noGrp="1"/>
          </p:cNvSpPr>
          <p:nvPr>
            <p:ph type="sldNum" sz="quarter" idx="5"/>
          </p:nvPr>
        </p:nvSpPr>
        <p:spPr/>
        <p:txBody>
          <a:bodyPr/>
          <a:lstStyle/>
          <a:p>
            <a:fld id="{D50CF12D-E677-4040-A73B-CDFBD45448D1}" type="slidenum">
              <a:rPr lang="en-GB" smtClean="0"/>
              <a:t>21</a:t>
            </a:fld>
            <a:endParaRPr lang="en-GB"/>
          </a:p>
        </p:txBody>
      </p:sp>
    </p:spTree>
    <p:extLst>
      <p:ext uri="{BB962C8B-B14F-4D97-AF65-F5344CB8AC3E}">
        <p14:creationId xmlns:p14="http://schemas.microsoft.com/office/powerpoint/2010/main" val="1550289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section captures the foundational role of pedagogy in the teaching of these bundles. The essential role of taking learning out of the classroom and adopting active, engaging approaches which balance teacher and pupil-initiated learning.</a:t>
            </a:r>
            <a:endParaRPr lang="en-US" dirty="0"/>
          </a:p>
        </p:txBody>
      </p:sp>
      <p:sp>
        <p:nvSpPr>
          <p:cNvPr id="4" name="Slide Number Placeholder 3"/>
          <p:cNvSpPr>
            <a:spLocks noGrp="1"/>
          </p:cNvSpPr>
          <p:nvPr>
            <p:ph type="sldNum" sz="quarter" idx="5"/>
          </p:nvPr>
        </p:nvSpPr>
        <p:spPr/>
        <p:txBody>
          <a:bodyPr/>
          <a:lstStyle/>
          <a:p>
            <a:fld id="{D50CF12D-E677-4040-A73B-CDFBD45448D1}" type="slidenum">
              <a:rPr lang="en-GB" smtClean="0"/>
              <a:t>22</a:t>
            </a:fld>
            <a:endParaRPr lang="en-GB"/>
          </a:p>
        </p:txBody>
      </p:sp>
    </p:spTree>
    <p:extLst>
      <p:ext uri="{BB962C8B-B14F-4D97-AF65-F5344CB8AC3E}">
        <p14:creationId xmlns:p14="http://schemas.microsoft.com/office/powerpoint/2010/main" val="3477002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YM – Here is some of the national guidance we received from </a:t>
            </a:r>
            <a:r>
              <a:rPr lang="en-US" dirty="0" err="1">
                <a:cs typeface="Calibri"/>
              </a:rPr>
              <a:t>HMIe</a:t>
            </a:r>
            <a:r>
              <a:rPr lang="en-US" dirty="0">
                <a:cs typeface="Calibri"/>
              </a:rPr>
              <a:t> in 2016 for IDL. You'll see that our </a:t>
            </a:r>
            <a:r>
              <a:rPr lang="en-US" dirty="0" err="1">
                <a:cs typeface="Calibri"/>
              </a:rPr>
              <a:t>LfS</a:t>
            </a:r>
            <a:r>
              <a:rPr lang="en-US" dirty="0">
                <a:cs typeface="Calibri"/>
              </a:rPr>
              <a:t> framework integrates the bundling or grouping of relevant subjects and E &amp; </a:t>
            </a:r>
            <a:r>
              <a:rPr lang="en-US" dirty="0" err="1">
                <a:cs typeface="Calibri"/>
              </a:rPr>
              <a:t>Os</a:t>
            </a:r>
            <a:r>
              <a:rPr lang="en-US" dirty="0">
                <a:cs typeface="Calibri"/>
              </a:rPr>
              <a:t> advised in bullets 2 and 5. </a:t>
            </a:r>
            <a:endParaRPr lang="en-US" dirty="0"/>
          </a:p>
          <a:p>
            <a:r>
              <a:rPr lang="en-US" dirty="0">
                <a:cs typeface="Calibri"/>
              </a:rPr>
              <a:t>By </a:t>
            </a:r>
            <a:r>
              <a:rPr lang="en-US" dirty="0" err="1">
                <a:cs typeface="Calibri"/>
              </a:rPr>
              <a:t>focussing</a:t>
            </a:r>
            <a:r>
              <a:rPr lang="en-US" dirty="0">
                <a:cs typeface="Calibri"/>
              </a:rPr>
              <a:t> on broad curriculum purposes in our </a:t>
            </a:r>
            <a:r>
              <a:rPr lang="en-US" dirty="0" err="1">
                <a:cs typeface="Calibri"/>
              </a:rPr>
              <a:t>LfS</a:t>
            </a:r>
            <a:r>
              <a:rPr lang="en-US" dirty="0">
                <a:cs typeface="Calibri"/>
              </a:rPr>
              <a:t> bundles, we aim to make the natural links across learning in bullet 3. Many secondary colleagues I work with say that this is a challenge because they don't know the E &amp; </a:t>
            </a:r>
            <a:r>
              <a:rPr lang="en-US" dirty="0" err="1">
                <a:cs typeface="Calibri"/>
              </a:rPr>
              <a:t>Os</a:t>
            </a:r>
            <a:r>
              <a:rPr lang="en-US" dirty="0">
                <a:cs typeface="Calibri"/>
              </a:rPr>
              <a:t> of other subjects and therefore can't always identify these natural links. However, outdoor learning and </a:t>
            </a:r>
            <a:r>
              <a:rPr lang="en-US" dirty="0" err="1">
                <a:cs typeface="Calibri"/>
              </a:rPr>
              <a:t>LfS</a:t>
            </a:r>
            <a:r>
              <a:rPr lang="en-US" dirty="0">
                <a:cs typeface="Calibri"/>
              </a:rPr>
              <a:t> contexts help us see connections which are part of everyday life. For example, a geography field trip requires the skills of that discipline, but your pupils will also need to apply related literacy skills and potentially science enquiry skills to capture the information they need or fulfil your task or challenge. Bullets 2 and 4 offer direct advice about the need for us to plan IDL which enables our pupils to apply skills they have been taught in subjects or disciplines. This joint planning across secondary subjects to identify mutually beneficial opportunities for both outdoor learning and IDL recalls the recommendations of the Muir report - making sure that the content of our BGE and senior phase is rooted in reality rather than being dictated by the exam system.</a:t>
            </a:r>
          </a:p>
        </p:txBody>
      </p:sp>
      <p:sp>
        <p:nvSpPr>
          <p:cNvPr id="4" name="Slide Number Placeholder 3"/>
          <p:cNvSpPr>
            <a:spLocks noGrp="1"/>
          </p:cNvSpPr>
          <p:nvPr>
            <p:ph type="sldNum" sz="quarter" idx="5"/>
          </p:nvPr>
        </p:nvSpPr>
        <p:spPr/>
        <p:txBody>
          <a:bodyPr/>
          <a:lstStyle/>
          <a:p>
            <a:fld id="{34C789C7-F9D2-48BB-B092-B264EE6A5AD9}" type="slidenum">
              <a:rPr lang="en-US"/>
              <a:t>23</a:t>
            </a:fld>
            <a:endParaRPr lang="en-US"/>
          </a:p>
        </p:txBody>
      </p:sp>
    </p:spTree>
    <p:extLst>
      <p:ext uri="{BB962C8B-B14F-4D97-AF65-F5344CB8AC3E}">
        <p14:creationId xmlns:p14="http://schemas.microsoft.com/office/powerpoint/2010/main" val="930931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Yvonne</a:t>
            </a:r>
            <a:endParaRPr lang="en-GB">
              <a:cs typeface="Calibri"/>
            </a:endParaRPr>
          </a:p>
        </p:txBody>
      </p:sp>
      <p:sp>
        <p:nvSpPr>
          <p:cNvPr id="4" name="Slide Number Placeholder 3"/>
          <p:cNvSpPr>
            <a:spLocks noGrp="1"/>
          </p:cNvSpPr>
          <p:nvPr>
            <p:ph type="sldNum" sz="quarter" idx="5"/>
          </p:nvPr>
        </p:nvSpPr>
        <p:spPr/>
        <p:txBody>
          <a:bodyPr/>
          <a:lstStyle/>
          <a:p>
            <a:fld id="{D50CF12D-E677-4040-A73B-CDFBD45448D1}" type="slidenum">
              <a:rPr lang="en-GB" smtClean="0"/>
              <a:t>24</a:t>
            </a:fld>
            <a:endParaRPr lang="en-GB"/>
          </a:p>
        </p:txBody>
      </p:sp>
    </p:spTree>
    <p:extLst>
      <p:ext uri="{BB962C8B-B14F-4D97-AF65-F5344CB8AC3E}">
        <p14:creationId xmlns:p14="http://schemas.microsoft.com/office/powerpoint/2010/main" val="1918311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CF12D-E677-4040-A73B-CDFBD45448D1}" type="slidenum">
              <a:rPr lang="en-GB" smtClean="0"/>
              <a:t>25</a:t>
            </a:fld>
            <a:endParaRPr lang="en-GB"/>
          </a:p>
        </p:txBody>
      </p:sp>
    </p:spTree>
    <p:extLst>
      <p:ext uri="{BB962C8B-B14F-4D97-AF65-F5344CB8AC3E}">
        <p14:creationId xmlns:p14="http://schemas.microsoft.com/office/powerpoint/2010/main" val="27604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Visual plans evolved from practitioner feedback. Layout is another way in which we try to streamline bureaucracy so that this format acts as a long-medium term planner. I’ll give you a brief tour and then we’ll take some time to look at the range of bundle plans in more detail</a:t>
            </a:r>
          </a:p>
        </p:txBody>
      </p:sp>
      <p:sp>
        <p:nvSpPr>
          <p:cNvPr id="4" name="Slide Number Placeholder 3"/>
          <p:cNvSpPr>
            <a:spLocks noGrp="1"/>
          </p:cNvSpPr>
          <p:nvPr>
            <p:ph type="sldNum" sz="quarter" idx="5"/>
          </p:nvPr>
        </p:nvSpPr>
        <p:spPr/>
        <p:txBody>
          <a:bodyPr/>
          <a:lstStyle/>
          <a:p>
            <a:fld id="{D50CF12D-E677-4040-A73B-CDFBD45448D1}" type="slidenum">
              <a:rPr lang="en-GB" smtClean="0"/>
              <a:t>26</a:t>
            </a:fld>
            <a:endParaRPr lang="en-GB"/>
          </a:p>
        </p:txBody>
      </p:sp>
    </p:spTree>
    <p:extLst>
      <p:ext uri="{BB962C8B-B14F-4D97-AF65-F5344CB8AC3E}">
        <p14:creationId xmlns:p14="http://schemas.microsoft.com/office/powerpoint/2010/main" val="156669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Working in groups of 4 – identify the key questions you would derive from the E &amp; </a:t>
            </a:r>
            <a:r>
              <a:rPr lang="en-GB" dirty="0" err="1">
                <a:cs typeface="Calibri"/>
              </a:rPr>
              <a:t>os</a:t>
            </a:r>
            <a:r>
              <a:rPr lang="en-GB" dirty="0">
                <a:cs typeface="Calibri"/>
              </a:rPr>
              <a:t>. Note the types of learning activities which you think would support these</a:t>
            </a:r>
          </a:p>
        </p:txBody>
      </p:sp>
      <p:sp>
        <p:nvSpPr>
          <p:cNvPr id="4" name="Slide Number Placeholder 3"/>
          <p:cNvSpPr>
            <a:spLocks noGrp="1"/>
          </p:cNvSpPr>
          <p:nvPr>
            <p:ph type="sldNum" sz="quarter" idx="5"/>
          </p:nvPr>
        </p:nvSpPr>
        <p:spPr/>
        <p:txBody>
          <a:bodyPr/>
          <a:lstStyle/>
          <a:p>
            <a:fld id="{D50CF12D-E677-4040-A73B-CDFBD45448D1}" type="slidenum">
              <a:rPr lang="en-GB" smtClean="0"/>
              <a:t>27</a:t>
            </a:fld>
            <a:endParaRPr lang="en-GB"/>
          </a:p>
        </p:txBody>
      </p:sp>
    </p:spTree>
    <p:extLst>
      <p:ext uri="{BB962C8B-B14F-4D97-AF65-F5344CB8AC3E}">
        <p14:creationId xmlns:p14="http://schemas.microsoft.com/office/powerpoint/2010/main" val="1548557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Gather thoughts from </a:t>
            </a:r>
            <a:r>
              <a:rPr lang="en-GB">
                <a:cs typeface="Calibri"/>
              </a:rPr>
              <a:t>each group</a:t>
            </a:r>
            <a:endParaRPr lang="en-GB" dirty="0">
              <a:cs typeface="Calibri"/>
            </a:endParaRPr>
          </a:p>
        </p:txBody>
      </p:sp>
      <p:sp>
        <p:nvSpPr>
          <p:cNvPr id="4" name="Slide Number Placeholder 3"/>
          <p:cNvSpPr>
            <a:spLocks noGrp="1"/>
          </p:cNvSpPr>
          <p:nvPr>
            <p:ph type="sldNum" sz="quarter" idx="5"/>
          </p:nvPr>
        </p:nvSpPr>
        <p:spPr/>
        <p:txBody>
          <a:bodyPr/>
          <a:lstStyle/>
          <a:p>
            <a:fld id="{D50CF12D-E677-4040-A73B-CDFBD45448D1}" type="slidenum">
              <a:rPr lang="en-GB" smtClean="0"/>
              <a:t>28</a:t>
            </a:fld>
            <a:endParaRPr lang="en-GB"/>
          </a:p>
        </p:txBody>
      </p:sp>
    </p:spTree>
    <p:extLst>
      <p:ext uri="{BB962C8B-B14F-4D97-AF65-F5344CB8AC3E}">
        <p14:creationId xmlns:p14="http://schemas.microsoft.com/office/powerpoint/2010/main" val="2312365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GTCS links</a:t>
            </a:r>
            <a:endParaRPr lang="en-GB" dirty="0"/>
          </a:p>
        </p:txBody>
      </p:sp>
      <p:sp>
        <p:nvSpPr>
          <p:cNvPr id="4" name="Slide Number Placeholder 3"/>
          <p:cNvSpPr>
            <a:spLocks noGrp="1"/>
          </p:cNvSpPr>
          <p:nvPr>
            <p:ph type="sldNum" sz="quarter" idx="5"/>
          </p:nvPr>
        </p:nvSpPr>
        <p:spPr/>
        <p:txBody>
          <a:bodyPr/>
          <a:lstStyle/>
          <a:p>
            <a:fld id="{D50CF12D-E677-4040-A73B-CDFBD45448D1}" type="slidenum">
              <a:rPr lang="en-GB" smtClean="0"/>
              <a:t>29</a:t>
            </a:fld>
            <a:endParaRPr lang="en-GB"/>
          </a:p>
        </p:txBody>
      </p:sp>
    </p:spTree>
    <p:extLst>
      <p:ext uri="{BB962C8B-B14F-4D97-AF65-F5344CB8AC3E}">
        <p14:creationId xmlns:p14="http://schemas.microsoft.com/office/powerpoint/2010/main" val="16953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Average high school is trying to reference and respond to over 200 education policies at any one time. Therefore need to streamline. I’ll begin by positioning the LfS work I’m sharing with you today within the wider policy landscape. – </a:t>
            </a:r>
            <a:r>
              <a:rPr lang="en-GB" dirty="0" err="1">
                <a:cs typeface="Calibri"/>
              </a:rPr>
              <a:t>CfE</a:t>
            </a:r>
            <a:r>
              <a:rPr lang="en-GB" dirty="0">
                <a:cs typeface="Calibri"/>
              </a:rPr>
              <a:t> – refreshed curriculum narrative captures the holistic nature of our national curriculum and its focus on citizenship, democracy and effective communities,</a:t>
            </a:r>
            <a:endParaRPr lang="en-GB" baseline="0" dirty="0">
              <a:cs typeface="Calibri"/>
            </a:endParaRPr>
          </a:p>
        </p:txBody>
      </p:sp>
      <p:sp>
        <p:nvSpPr>
          <p:cNvPr id="4" name="Slide Number Placeholder 3"/>
          <p:cNvSpPr>
            <a:spLocks noGrp="1"/>
          </p:cNvSpPr>
          <p:nvPr>
            <p:ph type="sldNum" sz="quarter" idx="10"/>
          </p:nvPr>
        </p:nvSpPr>
        <p:spPr/>
        <p:txBody>
          <a:bodyPr/>
          <a:lstStyle/>
          <a:p>
            <a:fld id="{D63693AF-622C-442C-A4CD-F4EFD3E8A0E0}" type="slidenum">
              <a:rPr lang="en-GB" smtClean="0"/>
              <a:t>3</a:t>
            </a:fld>
            <a:endParaRPr lang="en-GB"/>
          </a:p>
        </p:txBody>
      </p:sp>
    </p:spTree>
    <p:extLst>
      <p:ext uri="{BB962C8B-B14F-4D97-AF65-F5344CB8AC3E}">
        <p14:creationId xmlns:p14="http://schemas.microsoft.com/office/powerpoint/2010/main" val="1830133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LfS links</a:t>
            </a:r>
          </a:p>
        </p:txBody>
      </p:sp>
      <p:sp>
        <p:nvSpPr>
          <p:cNvPr id="4" name="Slide Number Placeholder 3"/>
          <p:cNvSpPr>
            <a:spLocks noGrp="1"/>
          </p:cNvSpPr>
          <p:nvPr>
            <p:ph type="sldNum" sz="quarter" idx="5"/>
          </p:nvPr>
        </p:nvSpPr>
        <p:spPr/>
        <p:txBody>
          <a:bodyPr/>
          <a:lstStyle/>
          <a:p>
            <a:fld id="{D50CF12D-E677-4040-A73B-CDFBD45448D1}" type="slidenum">
              <a:rPr lang="en-GB" smtClean="0"/>
              <a:t>30</a:t>
            </a:fld>
            <a:endParaRPr lang="en-GB"/>
          </a:p>
        </p:txBody>
      </p:sp>
    </p:spTree>
    <p:extLst>
      <p:ext uri="{BB962C8B-B14F-4D97-AF65-F5344CB8AC3E}">
        <p14:creationId xmlns:p14="http://schemas.microsoft.com/office/powerpoint/2010/main" val="174042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Further info from our Sway plus my email details</a:t>
            </a:r>
          </a:p>
        </p:txBody>
      </p:sp>
      <p:sp>
        <p:nvSpPr>
          <p:cNvPr id="4" name="Slide Number Placeholder 3"/>
          <p:cNvSpPr>
            <a:spLocks noGrp="1"/>
          </p:cNvSpPr>
          <p:nvPr>
            <p:ph type="sldNum" sz="quarter" idx="5"/>
          </p:nvPr>
        </p:nvSpPr>
        <p:spPr/>
        <p:txBody>
          <a:bodyPr/>
          <a:lstStyle/>
          <a:p>
            <a:fld id="{D50CF12D-E677-4040-A73B-CDFBD45448D1}" type="slidenum">
              <a:rPr lang="en-GB" smtClean="0"/>
              <a:t>31</a:t>
            </a:fld>
            <a:endParaRPr lang="en-GB"/>
          </a:p>
        </p:txBody>
      </p:sp>
    </p:spTree>
    <p:extLst>
      <p:ext uri="{BB962C8B-B14F-4D97-AF65-F5344CB8AC3E}">
        <p14:creationId xmlns:p14="http://schemas.microsoft.com/office/powerpoint/2010/main" val="207225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 from Ollie Bray (</a:t>
            </a:r>
            <a:r>
              <a:rPr lang="en-GB" b="0" i="0" dirty="0">
                <a:solidFill>
                  <a:srgbClr val="333333"/>
                </a:solidFill>
                <a:effectLst/>
                <a:latin typeface="Segoe UI" panose="020B0502040204020203" pitchFamily="34" charset="0"/>
              </a:rPr>
              <a:t>Strategic Director, Curriculum Innovation, Design and Pedagogy, Education Scotland)</a:t>
            </a:r>
            <a:r>
              <a:rPr lang="en-GB" dirty="0"/>
              <a:t> recent presentation capturing our curriculum </a:t>
            </a:r>
            <a:r>
              <a:rPr lang="en-GB" b="0" i="0" dirty="0">
                <a:solidFill>
                  <a:srgbClr val="333333"/>
                </a:solidFill>
                <a:effectLst/>
                <a:latin typeface="Segoe UI" panose="020B0502040204020203" pitchFamily="34" charset="0"/>
              </a:rPr>
              <a:t>explain why, what and how – our role as curriculum -makers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D3516-0A90-4CB4-B403-A961B50204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7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LfS policies – national plan under review at the  moment.  Pupils have entitlements within </a:t>
            </a:r>
            <a:r>
              <a:rPr lang="en-US" dirty="0" err="1">
                <a:cs typeface="Calibri"/>
              </a:rPr>
              <a:t>CfE</a:t>
            </a:r>
            <a:r>
              <a:rPr lang="en-US" dirty="0">
                <a:cs typeface="Calibri"/>
              </a:rPr>
              <a:t> with specific ones for LfS – 3 pillars in particular are supposed to feature in our practice regardless of the age, stage of pupils or our own subject specialisms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4C789C7-F9D2-48BB-B092-B264EE6A5AD9}" type="slidenum">
              <a:rPr lang="en-GB"/>
              <a:t>5</a:t>
            </a:fld>
            <a:endParaRPr lang="en-GB"/>
          </a:p>
        </p:txBody>
      </p:sp>
    </p:spTree>
    <p:extLst>
      <p:ext uri="{BB962C8B-B14F-4D97-AF65-F5344CB8AC3E}">
        <p14:creationId xmlns:p14="http://schemas.microsoft.com/office/powerpoint/2010/main" val="138111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Ken Muir's recently published report makes range of recommendations which you may be familiar with. The following slides were compiled by Mark Irwin, Education Scotland development officer for LfS to highlight how central to national next steps LfS will be. </a:t>
            </a:r>
          </a:p>
        </p:txBody>
      </p:sp>
      <p:sp>
        <p:nvSpPr>
          <p:cNvPr id="4" name="Slide Number Placeholder 3"/>
          <p:cNvSpPr>
            <a:spLocks noGrp="1"/>
          </p:cNvSpPr>
          <p:nvPr>
            <p:ph type="sldNum" sz="quarter" idx="5"/>
          </p:nvPr>
        </p:nvSpPr>
        <p:spPr/>
        <p:txBody>
          <a:bodyPr/>
          <a:lstStyle/>
          <a:p>
            <a:fld id="{34C789C7-F9D2-48BB-B092-B264EE6A5AD9}" type="slidenum">
              <a:rPr lang="en-US"/>
              <a:t>6</a:t>
            </a:fld>
            <a:endParaRPr lang="en-US"/>
          </a:p>
        </p:txBody>
      </p:sp>
    </p:spTree>
    <p:extLst>
      <p:ext uri="{BB962C8B-B14F-4D97-AF65-F5344CB8AC3E}">
        <p14:creationId xmlns:p14="http://schemas.microsoft.com/office/powerpoint/2010/main" val="240030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CfE</a:t>
            </a:r>
            <a:r>
              <a:rPr lang="en-US" dirty="0"/>
              <a:t> has values at its core and Muir's recommendations highlight the essential role which the 3 pillars of LfS play in its ongoing evolution. </a:t>
            </a:r>
            <a:r>
              <a:rPr lang="en-US" dirty="0" err="1"/>
              <a:t>Contextualising</a:t>
            </a:r>
            <a:r>
              <a:rPr lang="en-US" dirty="0"/>
              <a:t> the learning we provide within the breadth of LfS is given high priority. It also makes sense because we know how passionately our young people feel about climate change and other environmental and societal issues. </a:t>
            </a:r>
          </a:p>
        </p:txBody>
      </p:sp>
      <p:sp>
        <p:nvSpPr>
          <p:cNvPr id="4" name="Slide Number Placeholder 3"/>
          <p:cNvSpPr>
            <a:spLocks noGrp="1"/>
          </p:cNvSpPr>
          <p:nvPr>
            <p:ph type="sldNum" sz="quarter" idx="5"/>
          </p:nvPr>
        </p:nvSpPr>
        <p:spPr/>
        <p:txBody>
          <a:bodyPr/>
          <a:lstStyle/>
          <a:p>
            <a:fld id="{34C789C7-F9D2-48BB-B092-B264EE6A5AD9}" type="slidenum">
              <a:rPr lang="en-US"/>
              <a:t>7</a:t>
            </a:fld>
            <a:endParaRPr lang="en-US"/>
          </a:p>
        </p:txBody>
      </p:sp>
    </p:spTree>
    <p:extLst>
      <p:ext uri="{BB962C8B-B14F-4D97-AF65-F5344CB8AC3E}">
        <p14:creationId xmlns:p14="http://schemas.microsoft.com/office/powerpoint/2010/main" val="148882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quotations from the document capture passion of CYP, but also highlight to us that no matter what kind of teacher we are, we need to make relevant connections between our teaching content and the local and global environmental issues which concern our pupils. </a:t>
            </a:r>
            <a:endParaRPr lang="en-US" dirty="0"/>
          </a:p>
        </p:txBody>
      </p:sp>
      <p:sp>
        <p:nvSpPr>
          <p:cNvPr id="4" name="Slide Number Placeholder 3"/>
          <p:cNvSpPr>
            <a:spLocks noGrp="1"/>
          </p:cNvSpPr>
          <p:nvPr>
            <p:ph type="sldNum" sz="quarter" idx="5"/>
          </p:nvPr>
        </p:nvSpPr>
        <p:spPr/>
        <p:txBody>
          <a:bodyPr/>
          <a:lstStyle/>
          <a:p>
            <a:fld id="{34C789C7-F9D2-48BB-B092-B264EE6A5AD9}" type="slidenum">
              <a:rPr lang="en-US"/>
              <a:t>8</a:t>
            </a:fld>
            <a:endParaRPr lang="en-US"/>
          </a:p>
        </p:txBody>
      </p:sp>
    </p:spTree>
    <p:extLst>
      <p:ext uri="{BB962C8B-B14F-4D97-AF65-F5344CB8AC3E}">
        <p14:creationId xmlns:p14="http://schemas.microsoft.com/office/powerpoint/2010/main" val="358938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So – a wide range of very high profile policy places LfS at the heart of our curriculum now and in the future. So - How to simplify from 47 words and phrases to coherence, consistency, progression, depth and breadth?</a:t>
            </a:r>
            <a:endParaRPr lang="en-GB" baseline="0" dirty="0">
              <a:cs typeface="Calibri"/>
            </a:endParaRPr>
          </a:p>
        </p:txBody>
      </p:sp>
      <p:sp>
        <p:nvSpPr>
          <p:cNvPr id="4" name="Slide Number Placeholder 3"/>
          <p:cNvSpPr>
            <a:spLocks noGrp="1"/>
          </p:cNvSpPr>
          <p:nvPr>
            <p:ph type="sldNum" sz="quarter" idx="10"/>
          </p:nvPr>
        </p:nvSpPr>
        <p:spPr/>
        <p:txBody>
          <a:bodyPr/>
          <a:lstStyle/>
          <a:p>
            <a:fld id="{81BA2A1E-DEC3-4DD0-B38E-77E7A8BBF7A6}" type="slidenum">
              <a:rPr lang="en-GB" smtClean="0"/>
              <a:t>9</a:t>
            </a:fld>
            <a:endParaRPr lang="en-GB"/>
          </a:p>
        </p:txBody>
      </p:sp>
    </p:spTree>
    <p:extLst>
      <p:ext uri="{BB962C8B-B14F-4D97-AF65-F5344CB8AC3E}">
        <p14:creationId xmlns:p14="http://schemas.microsoft.com/office/powerpoint/2010/main" val="337279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1E93-F6A5-9C48-A966-EAE496D961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025963-ADDC-6E4F-BE18-0EDD13904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725431-4886-2544-8A6D-9DD580677347}"/>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3B781F33-8AF8-3D4D-84E4-004DCCEC5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A82F7-3973-FA41-BDDB-94EFCFF420DF}"/>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18012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2ECC-4135-F34F-814C-5E59D046F9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A02911-ED70-F14C-9C4A-702ED9B316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7E968-0E62-6540-9509-8661B65B4079}"/>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B0F5550F-5E43-954C-B090-E77C3A852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0DDB0-A348-1D49-9F19-CA29728C05F0}"/>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174559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D41F8-9969-6D42-A1E6-EF32DA848E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A29F2A-F0B7-8940-9AAC-5594F2AE7A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CA770A-93DF-F14C-ADC4-05DF9A9D4A8A}"/>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2655D907-E2B5-D145-9F63-DAC67D7EB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7E147-76F9-6647-B07B-B7D3C42C8865}"/>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299727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0007-17D7-B643-818B-17B7AD6153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765924-C0C2-8C49-BFDD-133522FAEA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F74E7A-9B75-5948-BB58-35455EC08A4C}"/>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63392B35-56E9-FC4A-9842-6A1DC70D5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7BCD7-3BE4-7348-9AEB-0A23CBE50E50}"/>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362643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F1B0-8D49-B042-9E87-46BA74912D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49B6E71-87CA-9247-92EF-76B0DC445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933001-59B8-B347-A638-E54F62DB3491}"/>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05FEFBA5-2E53-2446-A4E0-788CB5C34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468BD-25ED-AD43-A62B-DDFC63E9C6C3}"/>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37057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61F3-6485-7345-B6B9-1B6474511D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89E946-DF68-A14C-81DB-05E9E628EF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B7A5C5-F638-0241-9058-7A2A42DBA0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008179F-B96C-FA41-930E-E0197075C081}"/>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6" name="Footer Placeholder 5">
            <a:extLst>
              <a:ext uri="{FF2B5EF4-FFF2-40B4-BE49-F238E27FC236}">
                <a16:creationId xmlns:a16="http://schemas.microsoft.com/office/drawing/2014/main" id="{6EFF78E1-F369-D34D-9122-5D48910DA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BA5C1-7B3D-1B49-AE23-AFD1243F8DBA}"/>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401505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E503-47F9-0141-8D81-01C433FCB2E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FA2F740-C6C0-4F42-A294-1CE1834EA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560C91-E208-0E49-B0B2-7FCD1B0355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20725B-62A8-F249-B6F1-52B62ABCD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BFC84A-DF74-9940-9324-9A9EEB2947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D42EE8B-3626-1845-86A4-B9F6C5584646}"/>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8" name="Footer Placeholder 7">
            <a:extLst>
              <a:ext uri="{FF2B5EF4-FFF2-40B4-BE49-F238E27FC236}">
                <a16:creationId xmlns:a16="http://schemas.microsoft.com/office/drawing/2014/main" id="{6C4929ED-FAC4-6746-B0E4-37C50D60C1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06329-63E9-8F42-B210-290B510FC2C6}"/>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215352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84D3-4E62-E24A-B605-5120ADA3709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7F87BF-AAEC-F04F-893F-65C5F51CD008}"/>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4" name="Footer Placeholder 3">
            <a:extLst>
              <a:ext uri="{FF2B5EF4-FFF2-40B4-BE49-F238E27FC236}">
                <a16:creationId xmlns:a16="http://schemas.microsoft.com/office/drawing/2014/main" id="{F58E1A3E-DEA9-9B4A-8074-19F4D9B3DB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2C282F-A7D8-9B4C-836A-CCC85EC6AFB5}"/>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43993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4D02D-B446-924E-A425-7C2E9D905C8F}"/>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3" name="Footer Placeholder 2">
            <a:extLst>
              <a:ext uri="{FF2B5EF4-FFF2-40B4-BE49-F238E27FC236}">
                <a16:creationId xmlns:a16="http://schemas.microsoft.com/office/drawing/2014/main" id="{8E59AF08-872C-744F-926D-A2DD0A00F2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73EDFA-C942-4946-B017-E383E440D6E3}"/>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37933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2FAE-1121-8F44-8CA4-117A72F8C2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810E42F-1062-D647-B014-0D69DB9A1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0D661FC-AEB9-2D4D-93FD-8D2DE4146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7E05BC-CA17-6046-96F7-DBD190B274F6}"/>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6" name="Footer Placeholder 5">
            <a:extLst>
              <a:ext uri="{FF2B5EF4-FFF2-40B4-BE49-F238E27FC236}">
                <a16:creationId xmlns:a16="http://schemas.microsoft.com/office/drawing/2014/main" id="{769F487B-4E8B-484D-96FE-922F9FB57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7B7C6-F24D-CD4F-8169-547301483174}"/>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2453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E4DE-9702-2C4D-9513-1AC450F6EE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F43F2D-0450-234C-8723-855D01A4C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BF06C5-31BB-C746-AA02-84D3A9997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E9ED2C-40E7-5C49-85F4-6BB1A51E1952}"/>
              </a:ext>
            </a:extLst>
          </p:cNvPr>
          <p:cNvSpPr>
            <a:spLocks noGrp="1"/>
          </p:cNvSpPr>
          <p:nvPr>
            <p:ph type="dt" sz="half" idx="10"/>
          </p:nvPr>
        </p:nvSpPr>
        <p:spPr/>
        <p:txBody>
          <a:bodyPr/>
          <a:lstStyle/>
          <a:p>
            <a:fld id="{68D6A6D7-7CE0-884E-9597-EDC7DE195FA6}" type="datetimeFigureOut">
              <a:rPr lang="en-US" smtClean="0"/>
              <a:t>3/15/2023</a:t>
            </a:fld>
            <a:endParaRPr lang="en-US"/>
          </a:p>
        </p:txBody>
      </p:sp>
      <p:sp>
        <p:nvSpPr>
          <p:cNvPr id="6" name="Footer Placeholder 5">
            <a:extLst>
              <a:ext uri="{FF2B5EF4-FFF2-40B4-BE49-F238E27FC236}">
                <a16:creationId xmlns:a16="http://schemas.microsoft.com/office/drawing/2014/main" id="{D127D5AA-39DE-D44E-A75B-633633D81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F47B10-0A8E-E24D-A38A-FEF88E288562}"/>
              </a:ext>
            </a:extLst>
          </p:cNvPr>
          <p:cNvSpPr>
            <a:spLocks noGrp="1"/>
          </p:cNvSpPr>
          <p:nvPr>
            <p:ph type="sldNum" sz="quarter" idx="12"/>
          </p:nvPr>
        </p:nvSpPr>
        <p:spPr/>
        <p:txBody>
          <a:bodyPr/>
          <a:lstStyle/>
          <a:p>
            <a:fld id="{83DEF4A8-48E1-D64B-8586-18FDD55EDC83}" type="slidenum">
              <a:rPr lang="en-US" smtClean="0"/>
              <a:t>‹#›</a:t>
            </a:fld>
            <a:endParaRPr lang="en-US"/>
          </a:p>
        </p:txBody>
      </p:sp>
    </p:spTree>
    <p:extLst>
      <p:ext uri="{BB962C8B-B14F-4D97-AF65-F5344CB8AC3E}">
        <p14:creationId xmlns:p14="http://schemas.microsoft.com/office/powerpoint/2010/main" val="317704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30B6E-AE86-8242-A7B2-14C6CA986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39BF68-E48D-3E4D-BA06-6CC00DE079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21FC1-A268-504D-954B-E42CD4BA8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6A6D7-7CE0-884E-9597-EDC7DE195FA6}" type="datetimeFigureOut">
              <a:rPr lang="en-US" smtClean="0"/>
              <a:t>3/15/2023</a:t>
            </a:fld>
            <a:endParaRPr lang="en-US"/>
          </a:p>
        </p:txBody>
      </p:sp>
      <p:sp>
        <p:nvSpPr>
          <p:cNvPr id="5" name="Footer Placeholder 4">
            <a:extLst>
              <a:ext uri="{FF2B5EF4-FFF2-40B4-BE49-F238E27FC236}">
                <a16:creationId xmlns:a16="http://schemas.microsoft.com/office/drawing/2014/main" id="{ED399E2B-5566-554B-900B-B03E33CEA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2DF9-B42C-E74E-B483-33B57C205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EF4A8-48E1-D64B-8586-18FDD55EDC83}" type="slidenum">
              <a:rPr lang="en-US" smtClean="0"/>
              <a:t>‹#›</a:t>
            </a:fld>
            <a:endParaRPr lang="en-US"/>
          </a:p>
        </p:txBody>
      </p:sp>
    </p:spTree>
    <p:extLst>
      <p:ext uri="{BB962C8B-B14F-4D97-AF65-F5344CB8AC3E}">
        <p14:creationId xmlns:p14="http://schemas.microsoft.com/office/powerpoint/2010/main" val="149953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gtcs.org.uk/professional-standards/key-cross-cutting-themes/learning-for-sustainabil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sway.office.com/0UffzVwsSs6R1fvu?ref=Li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www.gtcs.org.uk/web/FILES/professional-guides/professional-guide-Learning-for-Sustainabilty.pdf" TargetMode="External"/><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gtcs.org.uk/professional-standards/learning-for-sustainability.aspx" TargetMode="External"/><Relationship Id="rId4" Type="http://schemas.openxmlformats.org/officeDocument/2006/relationships/hyperlink" Target="https://www.gtcs.org.uk/professional-standards/self-evaluation/self-evaluation-wheel-learning-for-sustainability.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cotlandscurriculum.sco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education.gov.scot/improvement/learning-resources/a-summary-of-learning-for-sustainability-resources" TargetMode="External"/><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ducation.gov.scot/media/qcmmw0m3/sci17_openinguplearningsust.pdf" TargetMode="External"/><Relationship Id="rId5" Type="http://schemas.openxmlformats.org/officeDocument/2006/relationships/hyperlink" Target="https://www.gov.scot/publications/impact-learning-sustainability-educational-outcomes-summary-findings/" TargetMode="External"/><Relationship Id="rId4" Type="http://schemas.openxmlformats.org/officeDocument/2006/relationships/hyperlink" Target="https://education.gov.scot/improvement/practice-exemplars/learning-for-sustainability-in-ac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way.office.com/0UffzVwsSs6R1fvu?ref=Lin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yvonne.mcblain@falkirk.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scotlandscurriculum.scot/"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A0554-91B9-8A4C-B1CC-A8E4D7F6FA99}"/>
              </a:ext>
            </a:extLst>
          </p:cNvPr>
          <p:cNvPicPr>
            <a:picLocks noChangeAspect="1"/>
          </p:cNvPicPr>
          <p:nvPr/>
        </p:nvPicPr>
        <p:blipFill>
          <a:blip r:embed="rId3"/>
          <a:stretch>
            <a:fillRect/>
          </a:stretch>
        </p:blipFill>
        <p:spPr>
          <a:xfrm>
            <a:off x="568411" y="210065"/>
            <a:ext cx="10676238" cy="6005384"/>
          </a:xfrm>
          <a:prstGeom prst="rect">
            <a:avLst/>
          </a:prstGeom>
        </p:spPr>
      </p:pic>
      <p:pic>
        <p:nvPicPr>
          <p:cNvPr id="11" name="Picture 10">
            <a:extLst>
              <a:ext uri="{FF2B5EF4-FFF2-40B4-BE49-F238E27FC236}">
                <a16:creationId xmlns:a16="http://schemas.microsoft.com/office/drawing/2014/main" id="{3570A7A8-2240-0C4A-83F3-A81D27BFD843}"/>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56163C6-D1A9-40B3-BA42-5A5D8974FD09}"/>
              </a:ext>
            </a:extLst>
          </p:cNvPr>
          <p:cNvSpPr txBox="1"/>
          <p:nvPr/>
        </p:nvSpPr>
        <p:spPr>
          <a:xfrm>
            <a:off x="1099504" y="4294212"/>
            <a:ext cx="10524085" cy="2062103"/>
          </a:xfrm>
          <a:prstGeom prst="rect">
            <a:avLst/>
          </a:prstGeom>
          <a:noFill/>
        </p:spPr>
        <p:txBody>
          <a:bodyPr wrap="square" rtlCol="0">
            <a:spAutoFit/>
          </a:bodyPr>
          <a:lstStyle/>
          <a:p>
            <a:pPr algn="ctr"/>
            <a:r>
              <a:rPr lang="en-US" sz="3200" b="1" dirty="0"/>
              <a:t>Building Learning for Sustainability into practice: streamlining policy into meaningful curriculum planning</a:t>
            </a:r>
          </a:p>
          <a:p>
            <a:pPr algn="ctr"/>
            <a:r>
              <a:rPr lang="en-US" sz="3200" dirty="0"/>
              <a:t>Yvonne McBlain - Education Support Officer</a:t>
            </a:r>
          </a:p>
          <a:p>
            <a:pPr algn="ctr"/>
            <a:r>
              <a:rPr lang="en-US" sz="3200" dirty="0"/>
              <a:t>Falkirk Children’s Services</a:t>
            </a:r>
            <a:endParaRPr lang="en-GB" sz="3200" dirty="0"/>
          </a:p>
        </p:txBody>
      </p:sp>
      <p:pic>
        <p:nvPicPr>
          <p:cNvPr id="4" name="Picture 3" descr="Logo&#10;&#10;Description automatically generated">
            <a:extLst>
              <a:ext uri="{FF2B5EF4-FFF2-40B4-BE49-F238E27FC236}">
                <a16:creationId xmlns:a16="http://schemas.microsoft.com/office/drawing/2014/main" id="{2C6D536E-A8AB-67F9-7150-C9C3E18C70B0}"/>
              </a:ext>
            </a:extLst>
          </p:cNvPr>
          <p:cNvPicPr>
            <a:picLocks noChangeAspect="1"/>
          </p:cNvPicPr>
          <p:nvPr/>
        </p:nvPicPr>
        <p:blipFill>
          <a:blip r:embed="rId5"/>
          <a:stretch>
            <a:fillRect/>
          </a:stretch>
        </p:blipFill>
        <p:spPr>
          <a:xfrm>
            <a:off x="10210991" y="5405140"/>
            <a:ext cx="1507334" cy="1182757"/>
          </a:xfrm>
          <a:prstGeom prst="rect">
            <a:avLst/>
          </a:prstGeom>
        </p:spPr>
      </p:pic>
    </p:spTree>
    <p:extLst>
      <p:ext uri="{BB962C8B-B14F-4D97-AF65-F5344CB8AC3E}">
        <p14:creationId xmlns:p14="http://schemas.microsoft.com/office/powerpoint/2010/main" val="64686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20CD76D-37C7-39D4-AD2B-04C0FA0B2F1A}"/>
              </a:ext>
            </a:extLst>
          </p:cNvPr>
          <p:cNvPicPr>
            <a:picLocks noChangeAspect="1"/>
          </p:cNvPicPr>
          <p:nvPr/>
        </p:nvPicPr>
        <p:blipFill>
          <a:blip r:embed="rId3"/>
          <a:stretch>
            <a:fillRect/>
          </a:stretch>
        </p:blipFill>
        <p:spPr>
          <a:xfrm>
            <a:off x="-5751" y="130471"/>
            <a:ext cx="12261010" cy="5605022"/>
          </a:xfrm>
          <a:prstGeom prst="rect">
            <a:avLst/>
          </a:prstGeom>
        </p:spPr>
      </p:pic>
      <p:sp>
        <p:nvSpPr>
          <p:cNvPr id="4" name="TextBox 3">
            <a:extLst>
              <a:ext uri="{FF2B5EF4-FFF2-40B4-BE49-F238E27FC236}">
                <a16:creationId xmlns:a16="http://schemas.microsoft.com/office/drawing/2014/main" id="{C3B5DD47-7E77-EA84-6BA0-BE02F84A7EF2}"/>
              </a:ext>
            </a:extLst>
          </p:cNvPr>
          <p:cNvSpPr txBox="1"/>
          <p:nvPr/>
        </p:nvSpPr>
        <p:spPr>
          <a:xfrm>
            <a:off x="1963948" y="6090249"/>
            <a:ext cx="83216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Learning for Sustainability - The General Teaching Council for Scotland (gtcs.org.uk)</a:t>
            </a:r>
            <a:endParaRPr lang="en-US"/>
          </a:p>
        </p:txBody>
      </p:sp>
    </p:spTree>
    <p:extLst>
      <p:ext uri="{BB962C8B-B14F-4D97-AF65-F5344CB8AC3E}">
        <p14:creationId xmlns:p14="http://schemas.microsoft.com/office/powerpoint/2010/main" val="66978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A3302C-F4C1-413E-8950-D19087C8ADC8}"/>
              </a:ext>
            </a:extLst>
          </p:cNvPr>
          <p:cNvPicPr>
            <a:picLocks noChangeAspect="1"/>
          </p:cNvPicPr>
          <p:nvPr/>
        </p:nvPicPr>
        <p:blipFill>
          <a:blip r:embed="rId3"/>
          <a:stretch>
            <a:fillRect/>
          </a:stretch>
        </p:blipFill>
        <p:spPr>
          <a:xfrm>
            <a:off x="480447" y="527862"/>
            <a:ext cx="10740325" cy="6330138"/>
          </a:xfrm>
          <a:prstGeom prst="rect">
            <a:avLst/>
          </a:prstGeom>
        </p:spPr>
      </p:pic>
    </p:spTree>
    <p:extLst>
      <p:ext uri="{BB962C8B-B14F-4D97-AF65-F5344CB8AC3E}">
        <p14:creationId xmlns:p14="http://schemas.microsoft.com/office/powerpoint/2010/main" val="192284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6911131-DAD7-4FB6-3A33-411294F4AE7A}"/>
              </a:ext>
            </a:extLst>
          </p:cNvPr>
          <p:cNvGraphicFramePr>
            <a:graphicFrameLocks noGrp="1"/>
          </p:cNvGraphicFramePr>
          <p:nvPr>
            <p:ph idx="4294967295"/>
            <p:extLst>
              <p:ext uri="{D42A27DB-BD31-4B8C-83A1-F6EECF244321}">
                <p14:modId xmlns:p14="http://schemas.microsoft.com/office/powerpoint/2010/main" val="164059308"/>
              </p:ext>
            </p:extLst>
          </p:nvPr>
        </p:nvGraphicFramePr>
        <p:xfrm>
          <a:off x="437323" y="238538"/>
          <a:ext cx="11161642" cy="634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622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C18D1919-D0C1-844F-802A-94E868AED326}"/>
              </a:ext>
            </a:extLst>
          </p:cNvPr>
          <p:cNvPicPr>
            <a:picLocks noChangeAspect="1"/>
          </p:cNvPicPr>
          <p:nvPr/>
        </p:nvPicPr>
        <p:blipFill>
          <a:blip r:embed="rId3"/>
          <a:stretch>
            <a:fillRect/>
          </a:stretch>
        </p:blipFill>
        <p:spPr>
          <a:xfrm>
            <a:off x="7364627" y="230188"/>
            <a:ext cx="4411362" cy="1069583"/>
          </a:xfrm>
          <a:prstGeom prst="rect">
            <a:avLst/>
          </a:prstGeom>
        </p:spPr>
      </p:pic>
      <p:sp>
        <p:nvSpPr>
          <p:cNvPr id="8" name="TextBox 7">
            <a:extLst>
              <a:ext uri="{FF2B5EF4-FFF2-40B4-BE49-F238E27FC236}">
                <a16:creationId xmlns:a16="http://schemas.microsoft.com/office/drawing/2014/main" id="{081480E0-3FAA-40C3-B7C4-E9244A033592}"/>
              </a:ext>
            </a:extLst>
          </p:cNvPr>
          <p:cNvSpPr txBox="1"/>
          <p:nvPr/>
        </p:nvSpPr>
        <p:spPr>
          <a:xfrm>
            <a:off x="5422081" y="1664677"/>
            <a:ext cx="6353908" cy="4154984"/>
          </a:xfrm>
          <a:prstGeom prst="rect">
            <a:avLst/>
          </a:prstGeom>
          <a:noFill/>
        </p:spPr>
        <p:txBody>
          <a:bodyPr wrap="square" rtlCol="0">
            <a:spAutoFit/>
          </a:bodyPr>
          <a:lstStyle/>
          <a:p>
            <a:r>
              <a:rPr lang="en-GB" sz="3200"/>
              <a:t>The Framework:</a:t>
            </a:r>
          </a:p>
          <a:p>
            <a:pPr marL="342900" indent="-342900">
              <a:buFont typeface="+mj-lt"/>
              <a:buAutoNum type="arabicPeriod"/>
            </a:pPr>
            <a:r>
              <a:rPr lang="en-GB" sz="3200"/>
              <a:t>Poster</a:t>
            </a:r>
          </a:p>
          <a:p>
            <a:pPr marL="342900" indent="-342900">
              <a:buFont typeface="+mj-lt"/>
              <a:buAutoNum type="arabicPeriod"/>
            </a:pPr>
            <a:r>
              <a:rPr lang="en-GB" sz="3200"/>
              <a:t>Plans</a:t>
            </a:r>
          </a:p>
          <a:p>
            <a:pPr marL="342900" indent="-342900">
              <a:buFont typeface="+mj-lt"/>
              <a:buAutoNum type="arabicPeriod"/>
            </a:pPr>
            <a:r>
              <a:rPr lang="en-GB" sz="3200"/>
              <a:t>Processes</a:t>
            </a:r>
          </a:p>
          <a:p>
            <a:pPr marL="342900" indent="-342900">
              <a:buFont typeface="+mj-lt"/>
              <a:buAutoNum type="arabicPeriod"/>
            </a:pPr>
            <a:r>
              <a:rPr lang="en-GB" sz="3200"/>
              <a:t>Professional Learning</a:t>
            </a:r>
          </a:p>
          <a:p>
            <a:pPr marL="342900" indent="-342900">
              <a:buFont typeface="+mj-lt"/>
              <a:buAutoNum type="arabicPeriod"/>
            </a:pPr>
            <a:r>
              <a:rPr lang="en-GB" sz="3200"/>
              <a:t>Partners</a:t>
            </a:r>
          </a:p>
          <a:p>
            <a:pPr marL="342900" indent="-342900">
              <a:buFont typeface="+mj-lt"/>
              <a:buAutoNum type="arabicPeriod"/>
            </a:pPr>
            <a:endParaRPr lang="en-GB" sz="3200"/>
          </a:p>
          <a:p>
            <a:r>
              <a:rPr lang="en-GB" sz="2000"/>
              <a:t>More information from this Sway </a:t>
            </a:r>
            <a:r>
              <a:rPr lang="en-GB" sz="2000" u="sng">
                <a:hlinkClick r:id="rId4"/>
              </a:rPr>
              <a:t>https://sway.office.com/0UffzVwsSs6R1fvu?ref=Link</a:t>
            </a:r>
            <a:endParaRPr lang="en-GB" sz="2000"/>
          </a:p>
        </p:txBody>
      </p:sp>
      <p:pic>
        <p:nvPicPr>
          <p:cNvPr id="3" name="Picture 2">
            <a:extLst>
              <a:ext uri="{FF2B5EF4-FFF2-40B4-BE49-F238E27FC236}">
                <a16:creationId xmlns:a16="http://schemas.microsoft.com/office/drawing/2014/main" id="{5D3B356F-AC95-41FE-A7E2-CB17DE04164C}"/>
              </a:ext>
            </a:extLst>
          </p:cNvPr>
          <p:cNvPicPr>
            <a:picLocks noChangeAspect="1"/>
          </p:cNvPicPr>
          <p:nvPr/>
        </p:nvPicPr>
        <p:blipFill>
          <a:blip r:embed="rId5"/>
          <a:stretch>
            <a:fillRect/>
          </a:stretch>
        </p:blipFill>
        <p:spPr>
          <a:xfrm>
            <a:off x="199188" y="195019"/>
            <a:ext cx="4628185" cy="6508896"/>
          </a:xfrm>
          <a:prstGeom prst="rect">
            <a:avLst/>
          </a:prstGeom>
        </p:spPr>
      </p:pic>
    </p:spTree>
    <p:extLst>
      <p:ext uri="{BB962C8B-B14F-4D97-AF65-F5344CB8AC3E}">
        <p14:creationId xmlns:p14="http://schemas.microsoft.com/office/powerpoint/2010/main" val="230253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5289-8148-4290-84D0-0C05808BE207}"/>
              </a:ext>
            </a:extLst>
          </p:cNvPr>
          <p:cNvSpPr>
            <a:spLocks noGrp="1"/>
          </p:cNvSpPr>
          <p:nvPr>
            <p:ph type="title"/>
          </p:nvPr>
        </p:nvSpPr>
        <p:spPr>
          <a:xfrm>
            <a:off x="416169" y="201002"/>
            <a:ext cx="10706100" cy="959583"/>
          </a:xfrm>
        </p:spPr>
        <p:txBody>
          <a:bodyPr/>
          <a:lstStyle/>
          <a:p>
            <a:r>
              <a:rPr lang="en-GB" b="1" dirty="0">
                <a:latin typeface="+mn-lt"/>
              </a:rPr>
              <a:t>Let’s take a tour of the poster in detail</a:t>
            </a:r>
          </a:p>
        </p:txBody>
      </p:sp>
      <p:pic>
        <p:nvPicPr>
          <p:cNvPr id="3" name="Picture 2">
            <a:extLst>
              <a:ext uri="{FF2B5EF4-FFF2-40B4-BE49-F238E27FC236}">
                <a16:creationId xmlns:a16="http://schemas.microsoft.com/office/drawing/2014/main" id="{46FB4212-8859-4DCA-8B7F-5B87974CBF0E}"/>
              </a:ext>
            </a:extLst>
          </p:cNvPr>
          <p:cNvPicPr>
            <a:picLocks noChangeAspect="1"/>
          </p:cNvPicPr>
          <p:nvPr/>
        </p:nvPicPr>
        <p:blipFill>
          <a:blip r:embed="rId3"/>
          <a:stretch>
            <a:fillRect/>
          </a:stretch>
        </p:blipFill>
        <p:spPr>
          <a:xfrm>
            <a:off x="370742" y="1124604"/>
            <a:ext cx="11450515" cy="5572448"/>
          </a:xfrm>
          <a:prstGeom prst="rect">
            <a:avLst/>
          </a:prstGeom>
        </p:spPr>
      </p:pic>
    </p:spTree>
    <p:extLst>
      <p:ext uri="{BB962C8B-B14F-4D97-AF65-F5344CB8AC3E}">
        <p14:creationId xmlns:p14="http://schemas.microsoft.com/office/powerpoint/2010/main" val="79660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CF93-29A0-4B30-A40C-AC89388DC47D}"/>
              </a:ext>
            </a:extLst>
          </p:cNvPr>
          <p:cNvSpPr>
            <a:spLocks noGrp="1"/>
          </p:cNvSpPr>
          <p:nvPr>
            <p:ph type="title"/>
          </p:nvPr>
        </p:nvSpPr>
        <p:spPr>
          <a:xfrm>
            <a:off x="274637" y="142388"/>
            <a:ext cx="11694625" cy="1325563"/>
          </a:xfrm>
        </p:spPr>
        <p:txBody>
          <a:bodyPr/>
          <a:lstStyle/>
          <a:p>
            <a:r>
              <a:rPr lang="en-GB" b="1" dirty="0">
                <a:latin typeface="+mn-lt"/>
              </a:rPr>
              <a:t>Next section - Identifies potential skills development</a:t>
            </a:r>
          </a:p>
        </p:txBody>
      </p:sp>
      <p:pic>
        <p:nvPicPr>
          <p:cNvPr id="9" name="Content Placeholder 8" descr="Graphical user interface&#10;&#10;Description automatically generated">
            <a:extLst>
              <a:ext uri="{FF2B5EF4-FFF2-40B4-BE49-F238E27FC236}">
                <a16:creationId xmlns:a16="http://schemas.microsoft.com/office/drawing/2014/main" id="{EB3BE976-897B-4630-BC97-46741372E25C}"/>
              </a:ext>
            </a:extLst>
          </p:cNvPr>
          <p:cNvPicPr>
            <a:picLocks noGrp="1" noChangeAspect="1"/>
          </p:cNvPicPr>
          <p:nvPr>
            <p:ph idx="1"/>
          </p:nvPr>
        </p:nvPicPr>
        <p:blipFill>
          <a:blip r:embed="rId3"/>
          <a:stretch>
            <a:fillRect/>
          </a:stretch>
        </p:blipFill>
        <p:spPr>
          <a:xfrm>
            <a:off x="274637" y="1796196"/>
            <a:ext cx="11913697" cy="2072419"/>
          </a:xfrm>
        </p:spPr>
      </p:pic>
      <p:pic>
        <p:nvPicPr>
          <p:cNvPr id="3" name="Picture 2">
            <a:extLst>
              <a:ext uri="{FF2B5EF4-FFF2-40B4-BE49-F238E27FC236}">
                <a16:creationId xmlns:a16="http://schemas.microsoft.com/office/drawing/2014/main" id="{9A0AECEF-610A-1789-4CB3-DDF5465CA3B5}"/>
              </a:ext>
            </a:extLst>
          </p:cNvPr>
          <p:cNvPicPr>
            <a:picLocks noChangeAspect="1"/>
          </p:cNvPicPr>
          <p:nvPr/>
        </p:nvPicPr>
        <p:blipFill>
          <a:blip r:embed="rId4"/>
          <a:stretch>
            <a:fillRect/>
          </a:stretch>
        </p:blipFill>
        <p:spPr>
          <a:xfrm>
            <a:off x="2032575" y="3429000"/>
            <a:ext cx="3775300" cy="3428412"/>
          </a:xfrm>
          <a:prstGeom prst="rect">
            <a:avLst/>
          </a:prstGeom>
        </p:spPr>
      </p:pic>
    </p:spTree>
    <p:extLst>
      <p:ext uri="{BB962C8B-B14F-4D97-AF65-F5344CB8AC3E}">
        <p14:creationId xmlns:p14="http://schemas.microsoft.com/office/powerpoint/2010/main" val="110685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5924-244A-4055-BA41-5B153E590111}"/>
              </a:ext>
            </a:extLst>
          </p:cNvPr>
          <p:cNvSpPr>
            <a:spLocks noGrp="1"/>
          </p:cNvSpPr>
          <p:nvPr>
            <p:ph type="title"/>
          </p:nvPr>
        </p:nvSpPr>
        <p:spPr>
          <a:xfrm>
            <a:off x="468923" y="365125"/>
            <a:ext cx="10884877" cy="924413"/>
          </a:xfrm>
        </p:spPr>
        <p:txBody>
          <a:bodyPr/>
          <a:lstStyle/>
          <a:p>
            <a:r>
              <a:rPr lang="en-GB" b="1" dirty="0">
                <a:latin typeface="+mn-lt"/>
              </a:rPr>
              <a:t>Overview of “the LfS bundles”</a:t>
            </a:r>
          </a:p>
        </p:txBody>
      </p:sp>
      <p:pic>
        <p:nvPicPr>
          <p:cNvPr id="5" name="Content Placeholder 4" descr="A picture containing website&#10;&#10;Description automatically generated">
            <a:extLst>
              <a:ext uri="{FF2B5EF4-FFF2-40B4-BE49-F238E27FC236}">
                <a16:creationId xmlns:a16="http://schemas.microsoft.com/office/drawing/2014/main" id="{91E41DD4-63AA-4EA1-AC8C-D1F2E719B4EC}"/>
              </a:ext>
            </a:extLst>
          </p:cNvPr>
          <p:cNvPicPr>
            <a:picLocks noGrp="1" noChangeAspect="1"/>
          </p:cNvPicPr>
          <p:nvPr>
            <p:ph idx="1"/>
          </p:nvPr>
        </p:nvPicPr>
        <p:blipFill>
          <a:blip r:embed="rId3"/>
          <a:stretch>
            <a:fillRect/>
          </a:stretch>
        </p:blipFill>
        <p:spPr>
          <a:xfrm>
            <a:off x="124210" y="1289538"/>
            <a:ext cx="11875541" cy="5392616"/>
          </a:xfrm>
        </p:spPr>
      </p:pic>
    </p:spTree>
    <p:extLst>
      <p:ext uri="{BB962C8B-B14F-4D97-AF65-F5344CB8AC3E}">
        <p14:creationId xmlns:p14="http://schemas.microsoft.com/office/powerpoint/2010/main" val="177230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5A19-45FC-424C-91DF-4C283B206A6D}"/>
              </a:ext>
            </a:extLst>
          </p:cNvPr>
          <p:cNvSpPr>
            <a:spLocks noGrp="1"/>
          </p:cNvSpPr>
          <p:nvPr>
            <p:ph type="title"/>
          </p:nvPr>
        </p:nvSpPr>
        <p:spPr>
          <a:xfrm>
            <a:off x="621629" y="640080"/>
            <a:ext cx="4225290" cy="5578816"/>
          </a:xfrm>
        </p:spPr>
        <p:txBody>
          <a:bodyPr vert="horz" lIns="91440" tIns="45720" rIns="91440" bIns="45720" rtlCol="0" anchor="ctr">
            <a:normAutofit/>
          </a:bodyPr>
          <a:lstStyle/>
          <a:p>
            <a:r>
              <a:rPr lang="en-US" b="1" dirty="0">
                <a:latin typeface="+mn-lt"/>
              </a:rPr>
              <a:t>Bundle 1</a:t>
            </a:r>
            <a:br>
              <a:rPr lang="en-US" b="1" dirty="0">
                <a:latin typeface="+mn-lt"/>
              </a:rPr>
            </a:br>
            <a:r>
              <a:rPr lang="en-US" b="1" dirty="0">
                <a:latin typeface="+mn-lt"/>
              </a:rPr>
              <a:t> </a:t>
            </a:r>
            <a:br>
              <a:rPr lang="en-US" b="1" dirty="0">
                <a:latin typeface="+mn-lt"/>
              </a:rPr>
            </a:br>
            <a:r>
              <a:rPr lang="en-US" b="1" dirty="0">
                <a:latin typeface="+mn-lt"/>
              </a:rPr>
              <a:t>Science</a:t>
            </a:r>
            <a:br>
              <a:rPr lang="en-US" b="1" dirty="0">
                <a:latin typeface="+mn-lt"/>
              </a:rPr>
            </a:br>
            <a:br>
              <a:rPr lang="en-US" b="1" dirty="0">
                <a:latin typeface="+mn-lt"/>
              </a:rPr>
            </a:br>
            <a:r>
              <a:rPr lang="en-US" b="1" dirty="0">
                <a:latin typeface="+mn-lt"/>
              </a:rPr>
              <a:t>Technologies</a:t>
            </a:r>
            <a:br>
              <a:rPr lang="en-US" b="1" dirty="0">
                <a:latin typeface="+mn-lt"/>
              </a:rPr>
            </a:br>
            <a:br>
              <a:rPr lang="en-US" b="1" dirty="0">
                <a:latin typeface="+mn-lt"/>
              </a:rPr>
            </a:br>
            <a:r>
              <a:rPr lang="en-US" b="1" dirty="0">
                <a:latin typeface="+mn-lt"/>
              </a:rPr>
              <a:t>Literacy– Explore </a:t>
            </a:r>
            <a:r>
              <a:rPr lang="en-US" b="1" dirty="0">
                <a:solidFill>
                  <a:srgbClr val="FFFFFF"/>
                </a:solidFill>
                <a:latin typeface="+mn-lt"/>
              </a:rPr>
              <a:t>sustainable</a:t>
            </a:r>
            <a:r>
              <a:rPr lang="en-US" b="1" dirty="0">
                <a:solidFill>
                  <a:srgbClr val="FFFFFF"/>
                </a:solidFill>
              </a:rPr>
              <a:t> practices </a:t>
            </a:r>
          </a:p>
        </p:txBody>
      </p:sp>
      <p:pic>
        <p:nvPicPr>
          <p:cNvPr id="5" name="Content Placeholder 4">
            <a:extLst>
              <a:ext uri="{FF2B5EF4-FFF2-40B4-BE49-F238E27FC236}">
                <a16:creationId xmlns:a16="http://schemas.microsoft.com/office/drawing/2014/main" id="{635C5A9D-B0D5-4A3E-8396-7A9F446E64BC}"/>
              </a:ext>
            </a:extLst>
          </p:cNvPr>
          <p:cNvPicPr>
            <a:picLocks noGrp="1" noChangeAspect="1"/>
          </p:cNvPicPr>
          <p:nvPr>
            <p:ph idx="1"/>
          </p:nvPr>
        </p:nvPicPr>
        <p:blipFill rotWithShape="1">
          <a:blip r:embed="rId3"/>
          <a:srcRect r="1350" b="-2"/>
          <a:stretch/>
        </p:blipFill>
        <p:spPr>
          <a:xfrm>
            <a:off x="5734431" y="157345"/>
            <a:ext cx="6293446" cy="6431023"/>
          </a:xfrm>
          <a:prstGeom prst="rect">
            <a:avLst/>
          </a:prstGeom>
        </p:spPr>
      </p:pic>
    </p:spTree>
    <p:extLst>
      <p:ext uri="{BB962C8B-B14F-4D97-AF65-F5344CB8AC3E}">
        <p14:creationId xmlns:p14="http://schemas.microsoft.com/office/powerpoint/2010/main" val="357942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C077-7C01-49C3-B140-A3B08177D326}"/>
              </a:ext>
            </a:extLst>
          </p:cNvPr>
          <p:cNvSpPr>
            <a:spLocks noGrp="1"/>
          </p:cNvSpPr>
          <p:nvPr>
            <p:ph type="title"/>
          </p:nvPr>
        </p:nvSpPr>
        <p:spPr>
          <a:xfrm>
            <a:off x="621629" y="640080"/>
            <a:ext cx="4225290" cy="5578816"/>
          </a:xfrm>
        </p:spPr>
        <p:txBody>
          <a:bodyPr vert="horz" lIns="91440" tIns="45720" rIns="91440" bIns="45720" rtlCol="0" anchor="ctr">
            <a:normAutofit fontScale="90000"/>
          </a:bodyPr>
          <a:lstStyle/>
          <a:p>
            <a:pPr algn="ctr"/>
            <a:r>
              <a:rPr lang="en-US" sz="4900" b="1" dirty="0">
                <a:latin typeface="+mn-lt"/>
              </a:rPr>
              <a:t>Bundle</a:t>
            </a:r>
            <a:r>
              <a:rPr lang="en-US" b="1" dirty="0">
                <a:latin typeface="+mn-lt"/>
              </a:rPr>
              <a:t> 2 – </a:t>
            </a:r>
            <a:br>
              <a:rPr lang="en-US" b="1" dirty="0">
                <a:latin typeface="+mn-lt"/>
              </a:rPr>
            </a:br>
            <a:br>
              <a:rPr lang="en-US" b="1" dirty="0">
                <a:latin typeface="+mn-lt"/>
              </a:rPr>
            </a:br>
            <a:r>
              <a:rPr lang="en-US" b="1" dirty="0">
                <a:latin typeface="+mn-lt"/>
              </a:rPr>
              <a:t>Social Studies (Modern Studies)</a:t>
            </a:r>
            <a:br>
              <a:rPr lang="en-US" b="1" dirty="0">
                <a:latin typeface="+mn-lt"/>
              </a:rPr>
            </a:br>
            <a:br>
              <a:rPr lang="en-US" b="1" dirty="0">
                <a:latin typeface="+mn-lt"/>
              </a:rPr>
            </a:br>
            <a:r>
              <a:rPr lang="en-US" b="1" dirty="0">
                <a:latin typeface="+mn-lt"/>
              </a:rPr>
              <a:t>RMPS</a:t>
            </a:r>
            <a:br>
              <a:rPr lang="en-US" b="1" dirty="0">
                <a:latin typeface="+mn-lt"/>
              </a:rPr>
            </a:br>
            <a:br>
              <a:rPr lang="en-US" b="1" dirty="0">
                <a:latin typeface="+mn-lt"/>
              </a:rPr>
            </a:br>
            <a:r>
              <a:rPr lang="en-US" b="1" dirty="0">
                <a:latin typeface="+mn-lt"/>
              </a:rPr>
              <a:t>HWB </a:t>
            </a:r>
            <a:br>
              <a:rPr lang="en-US" b="1" dirty="0">
                <a:latin typeface="+mn-lt"/>
              </a:rPr>
            </a:br>
            <a:r>
              <a:rPr lang="en-US" b="1" dirty="0">
                <a:latin typeface="+mn-lt"/>
              </a:rPr>
              <a:t>(Social Wellbeing)</a:t>
            </a:r>
            <a:br>
              <a:rPr lang="en-US" b="1" dirty="0">
                <a:latin typeface="+mn-lt"/>
              </a:rPr>
            </a:br>
            <a:endParaRPr lang="en-US" b="1" dirty="0">
              <a:latin typeface="+mn-lt"/>
            </a:endParaRPr>
          </a:p>
        </p:txBody>
      </p:sp>
      <p:pic>
        <p:nvPicPr>
          <p:cNvPr id="5" name="Content Placeholder 4" descr="A picture containing text, sign, green, screenshot&#10;&#10;Description automatically generated">
            <a:extLst>
              <a:ext uri="{FF2B5EF4-FFF2-40B4-BE49-F238E27FC236}">
                <a16:creationId xmlns:a16="http://schemas.microsoft.com/office/drawing/2014/main" id="{1B8230C5-7F76-4369-A76B-44B5558AE18B}"/>
              </a:ext>
            </a:extLst>
          </p:cNvPr>
          <p:cNvPicPr>
            <a:picLocks noGrp="1" noChangeAspect="1"/>
          </p:cNvPicPr>
          <p:nvPr>
            <p:ph idx="1"/>
          </p:nvPr>
        </p:nvPicPr>
        <p:blipFill rotWithShape="1">
          <a:blip r:embed="rId3"/>
          <a:srcRect t="1764" r="2" b="2"/>
          <a:stretch/>
        </p:blipFill>
        <p:spPr>
          <a:xfrm>
            <a:off x="5957672" y="295822"/>
            <a:ext cx="5988143" cy="6119046"/>
          </a:xfrm>
          <a:prstGeom prst="rect">
            <a:avLst/>
          </a:prstGeom>
        </p:spPr>
      </p:pic>
    </p:spTree>
    <p:extLst>
      <p:ext uri="{BB962C8B-B14F-4D97-AF65-F5344CB8AC3E}">
        <p14:creationId xmlns:p14="http://schemas.microsoft.com/office/powerpoint/2010/main" val="15205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FDBF-93DE-4872-8BDA-400206D094DE}"/>
              </a:ext>
            </a:extLst>
          </p:cNvPr>
          <p:cNvSpPr>
            <a:spLocks noGrp="1"/>
          </p:cNvSpPr>
          <p:nvPr>
            <p:ph type="title"/>
          </p:nvPr>
        </p:nvSpPr>
        <p:spPr>
          <a:xfrm>
            <a:off x="223025" y="4559523"/>
            <a:ext cx="11742234" cy="2298476"/>
          </a:xfrm>
          <a:noFill/>
        </p:spPr>
        <p:txBody>
          <a:bodyPr vert="horz" lIns="91440" tIns="45720" rIns="91440" bIns="45720" rtlCol="0" anchor="b">
            <a:noAutofit/>
          </a:bodyPr>
          <a:lstStyle/>
          <a:p>
            <a:pPr algn="ctr"/>
            <a:r>
              <a:rPr lang="en-US" sz="3200" b="1" dirty="0">
                <a:solidFill>
                  <a:srgbClr val="7030A0"/>
                </a:solidFill>
              </a:rPr>
              <a:t>Bundle 3 – </a:t>
            </a:r>
            <a:br>
              <a:rPr lang="en-US" sz="3200" b="1" dirty="0">
                <a:solidFill>
                  <a:srgbClr val="7030A0"/>
                </a:solidFill>
              </a:rPr>
            </a:br>
            <a:r>
              <a:rPr lang="en-US" sz="3200" b="1" dirty="0">
                <a:latin typeface="+mn-lt"/>
              </a:rPr>
              <a:t>Social Studies – History, Geography, Modern Studies</a:t>
            </a:r>
            <a:br>
              <a:rPr lang="en-US" sz="3200" b="1" dirty="0">
                <a:latin typeface="+mn-lt"/>
              </a:rPr>
            </a:br>
            <a:r>
              <a:rPr lang="en-US" sz="3200" b="1" dirty="0">
                <a:latin typeface="+mn-lt"/>
              </a:rPr>
              <a:t>Expressive Arts – Art &amp; Design, Drama, Dance, Music</a:t>
            </a:r>
            <a:br>
              <a:rPr lang="en-US" sz="3200" b="1" dirty="0">
                <a:latin typeface="+mn-lt"/>
              </a:rPr>
            </a:br>
            <a:r>
              <a:rPr lang="en-US" sz="3200" b="1" dirty="0">
                <a:latin typeface="+mn-lt"/>
              </a:rPr>
              <a:t>HWB – Social Wellbeing</a:t>
            </a:r>
            <a:br>
              <a:rPr lang="en-US" sz="3200" b="1" dirty="0">
                <a:latin typeface="+mn-lt"/>
              </a:rPr>
            </a:br>
            <a:r>
              <a:rPr lang="en-US" sz="3200" b="1" dirty="0">
                <a:latin typeface="+mn-lt"/>
              </a:rPr>
              <a:t>Technologies – TCH developments in society &amp; business (Business Studies)</a:t>
            </a:r>
            <a:br>
              <a:rPr lang="en-US" sz="3200" b="1" dirty="0">
                <a:latin typeface="+mn-lt"/>
              </a:rPr>
            </a:br>
            <a:endParaRPr lang="en-US" sz="3200" b="1" dirty="0">
              <a:latin typeface="+mn-lt"/>
            </a:endParaRP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9A7345A4-EA5A-4317-862D-6781E9D32D73}"/>
              </a:ext>
            </a:extLst>
          </p:cNvPr>
          <p:cNvPicPr>
            <a:picLocks noGrp="1" noChangeAspect="1"/>
          </p:cNvPicPr>
          <p:nvPr>
            <p:ph idx="1"/>
          </p:nvPr>
        </p:nvPicPr>
        <p:blipFill rotWithShape="1">
          <a:blip r:embed="rId3"/>
          <a:srcRect t="2734"/>
          <a:stretch/>
        </p:blipFill>
        <p:spPr>
          <a:xfrm>
            <a:off x="20" y="1"/>
            <a:ext cx="12191979" cy="4239482"/>
          </a:xfrm>
          <a:prstGeom prst="rect">
            <a:avLst/>
          </a:prstGeom>
        </p:spPr>
      </p:pic>
    </p:spTree>
    <p:extLst>
      <p:ext uri="{BB962C8B-B14F-4D97-AF65-F5344CB8AC3E}">
        <p14:creationId xmlns:p14="http://schemas.microsoft.com/office/powerpoint/2010/main" val="280179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D0CE9-963D-9FE6-E357-3DE5DF66D2D2}"/>
              </a:ext>
            </a:extLst>
          </p:cNvPr>
          <p:cNvSpPr>
            <a:spLocks noGrp="1"/>
          </p:cNvSpPr>
          <p:nvPr>
            <p:ph type="title"/>
          </p:nvPr>
        </p:nvSpPr>
        <p:spPr>
          <a:xfrm>
            <a:off x="6116569" y="365125"/>
            <a:ext cx="5237229" cy="1807305"/>
          </a:xfrm>
        </p:spPr>
        <p:txBody>
          <a:bodyPr>
            <a:normAutofit/>
          </a:bodyPr>
          <a:lstStyle/>
          <a:p>
            <a:r>
              <a:rPr lang="en-GB" b="1" dirty="0">
                <a:latin typeface="+mn-lt"/>
              </a:rPr>
              <a:t>What will we do?</a:t>
            </a:r>
          </a:p>
        </p:txBody>
      </p:sp>
      <p:pic>
        <p:nvPicPr>
          <p:cNvPr id="5" name="Picture 4" descr="Question mark against red wall">
            <a:extLst>
              <a:ext uri="{FF2B5EF4-FFF2-40B4-BE49-F238E27FC236}">
                <a16:creationId xmlns:a16="http://schemas.microsoft.com/office/drawing/2014/main" id="{A0493D81-7E9E-F660-3784-BD0C867B84AB}"/>
              </a:ext>
            </a:extLst>
          </p:cNvPr>
          <p:cNvPicPr>
            <a:picLocks noChangeAspect="1"/>
          </p:cNvPicPr>
          <p:nvPr/>
        </p:nvPicPr>
        <p:blipFill rotWithShape="1">
          <a:blip r:embed="rId3"/>
          <a:srcRect l="46041"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300A2F5-2010-50A4-F662-B1DD55B5B2F4}"/>
              </a:ext>
            </a:extLst>
          </p:cNvPr>
          <p:cNvSpPr>
            <a:spLocks noGrp="1"/>
          </p:cNvSpPr>
          <p:nvPr>
            <p:ph idx="1"/>
          </p:nvPr>
        </p:nvSpPr>
        <p:spPr>
          <a:xfrm>
            <a:off x="6251712" y="1828800"/>
            <a:ext cx="5774635" cy="4664075"/>
          </a:xfrm>
        </p:spPr>
        <p:txBody>
          <a:bodyPr>
            <a:noAutofit/>
          </a:bodyPr>
          <a:lstStyle/>
          <a:p>
            <a:pPr marL="514350" indent="-514350">
              <a:buFont typeface="+mj-lt"/>
              <a:buAutoNum type="arabicPeriod"/>
            </a:pPr>
            <a:r>
              <a:rPr lang="en-GB" dirty="0"/>
              <a:t>Position this work within the wider policy landscape</a:t>
            </a:r>
          </a:p>
          <a:p>
            <a:pPr marL="514350" indent="-514350">
              <a:buFont typeface="+mj-lt"/>
              <a:buAutoNum type="arabicPeriod"/>
            </a:pPr>
            <a:r>
              <a:rPr lang="en-GB" dirty="0"/>
              <a:t>Outline how we simplified/streamlined LfS</a:t>
            </a:r>
          </a:p>
          <a:p>
            <a:pPr marL="514350" indent="-514350">
              <a:buFont typeface="+mj-lt"/>
              <a:buAutoNum type="arabicPeriod"/>
            </a:pPr>
            <a:r>
              <a:rPr lang="en-GB" dirty="0"/>
              <a:t>Look at long, medium and short-term planning of progressive LfS</a:t>
            </a:r>
          </a:p>
          <a:p>
            <a:pPr marL="514350" indent="-514350">
              <a:buFont typeface="+mj-lt"/>
              <a:buAutoNum type="arabicPeriod"/>
            </a:pPr>
            <a:r>
              <a:rPr lang="en-GB" dirty="0"/>
              <a:t>Have a go at planning for your own LfS “bundle”</a:t>
            </a:r>
          </a:p>
          <a:p>
            <a:pPr marL="514350" indent="-514350">
              <a:buFont typeface="+mj-lt"/>
              <a:buAutoNum type="arabicPeriod"/>
            </a:pPr>
            <a:r>
              <a:rPr lang="en-GB" dirty="0"/>
              <a:t>Consider how to make this planning responsive to your pupils and context</a:t>
            </a:r>
          </a:p>
        </p:txBody>
      </p:sp>
    </p:spTree>
    <p:extLst>
      <p:ext uri="{BB962C8B-B14F-4D97-AF65-F5344CB8AC3E}">
        <p14:creationId xmlns:p14="http://schemas.microsoft.com/office/powerpoint/2010/main" val="358635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7D55-7C3D-411A-AD3E-8FFEB90C98D4}"/>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dirty="0">
                <a:latin typeface="+mn-lt"/>
              </a:rPr>
              <a:t>Bundle 4 – </a:t>
            </a:r>
            <a:br>
              <a:rPr lang="en-US" b="1" dirty="0">
                <a:latin typeface="+mn-lt"/>
              </a:rPr>
            </a:br>
            <a:r>
              <a:rPr lang="en-US" b="1" dirty="0">
                <a:latin typeface="+mn-lt"/>
              </a:rPr>
              <a:t>RMPS</a:t>
            </a:r>
            <a:br>
              <a:rPr lang="en-US" b="1" dirty="0">
                <a:latin typeface="+mn-lt"/>
              </a:rPr>
            </a:br>
            <a:r>
              <a:rPr lang="en-US" b="1" dirty="0">
                <a:latin typeface="+mn-lt"/>
              </a:rPr>
              <a:t>HWB (Mental, emotional &amp; social wellbeing)</a:t>
            </a:r>
            <a:br>
              <a:rPr lang="en-US" b="1" dirty="0">
                <a:latin typeface="+mn-lt"/>
              </a:rPr>
            </a:br>
            <a:r>
              <a:rPr lang="en-US" b="1" dirty="0">
                <a:latin typeface="+mn-lt"/>
              </a:rPr>
              <a:t>Modern Studies</a:t>
            </a:r>
            <a:br>
              <a:rPr lang="en-US" b="1" dirty="0">
                <a:latin typeface="+mn-lt"/>
              </a:rPr>
            </a:br>
            <a:r>
              <a:rPr lang="en-US" b="1" dirty="0">
                <a:latin typeface="+mn-lt"/>
              </a:rPr>
              <a:t>Literacy &amp; English</a:t>
            </a:r>
          </a:p>
        </p:txBody>
      </p:sp>
      <p:pic>
        <p:nvPicPr>
          <p:cNvPr id="5" name="Content Placeholder 4" descr="Graphical user interface, text&#10;&#10;Description automatically generated">
            <a:extLst>
              <a:ext uri="{FF2B5EF4-FFF2-40B4-BE49-F238E27FC236}">
                <a16:creationId xmlns:a16="http://schemas.microsoft.com/office/drawing/2014/main" id="{94990035-DE3F-44C0-8067-E23A16F82BDF}"/>
              </a:ext>
            </a:extLst>
          </p:cNvPr>
          <p:cNvPicPr>
            <a:picLocks noGrp="1" noChangeAspect="1"/>
          </p:cNvPicPr>
          <p:nvPr>
            <p:ph idx="1"/>
          </p:nvPr>
        </p:nvPicPr>
        <p:blipFill rotWithShape="1">
          <a:blip r:embed="rId3"/>
          <a:srcRect l="8306" r="10899"/>
          <a:stretch/>
        </p:blipFill>
        <p:spPr>
          <a:xfrm>
            <a:off x="5884985" y="281354"/>
            <a:ext cx="6021537" cy="6153170"/>
          </a:xfrm>
          <a:prstGeom prst="rect">
            <a:avLst/>
          </a:prstGeom>
        </p:spPr>
      </p:pic>
    </p:spTree>
    <p:extLst>
      <p:ext uri="{BB962C8B-B14F-4D97-AF65-F5344CB8AC3E}">
        <p14:creationId xmlns:p14="http://schemas.microsoft.com/office/powerpoint/2010/main" val="374901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7ABB-7617-4538-9610-DAD038254A3B}"/>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dirty="0">
                <a:latin typeface="+mn-lt"/>
              </a:rPr>
              <a:t>Bundle 5 – Modern Studies</a:t>
            </a:r>
            <a:br>
              <a:rPr lang="en-US" b="1" dirty="0">
                <a:latin typeface="+mn-lt"/>
              </a:rPr>
            </a:br>
            <a:r>
              <a:rPr lang="en-US" b="1" dirty="0">
                <a:latin typeface="+mn-lt"/>
              </a:rPr>
              <a:t>RMPS</a:t>
            </a:r>
            <a:br>
              <a:rPr lang="en-US" b="1" dirty="0">
                <a:latin typeface="+mn-lt"/>
              </a:rPr>
            </a:br>
            <a:r>
              <a:rPr lang="en-US" b="1" dirty="0">
                <a:latin typeface="+mn-lt"/>
              </a:rPr>
              <a:t>Literacy &amp; English</a:t>
            </a:r>
          </a:p>
        </p:txBody>
      </p:sp>
      <p:pic>
        <p:nvPicPr>
          <p:cNvPr id="5" name="Content Placeholder 4" descr="Graphical user interface, text&#10;&#10;Description automatically generated">
            <a:extLst>
              <a:ext uri="{FF2B5EF4-FFF2-40B4-BE49-F238E27FC236}">
                <a16:creationId xmlns:a16="http://schemas.microsoft.com/office/drawing/2014/main" id="{8523A132-D595-47DB-9526-463A5403D056}"/>
              </a:ext>
            </a:extLst>
          </p:cNvPr>
          <p:cNvPicPr>
            <a:picLocks noGrp="1" noChangeAspect="1"/>
          </p:cNvPicPr>
          <p:nvPr>
            <p:ph idx="1"/>
          </p:nvPr>
        </p:nvPicPr>
        <p:blipFill rotWithShape="1">
          <a:blip r:embed="rId3"/>
          <a:srcRect t="6769" r="-2" b="-2"/>
          <a:stretch/>
        </p:blipFill>
        <p:spPr>
          <a:xfrm>
            <a:off x="5790837" y="328245"/>
            <a:ext cx="6225317" cy="6361405"/>
          </a:xfrm>
          <a:prstGeom prst="rect">
            <a:avLst/>
          </a:prstGeom>
        </p:spPr>
      </p:pic>
    </p:spTree>
    <p:extLst>
      <p:ext uri="{BB962C8B-B14F-4D97-AF65-F5344CB8AC3E}">
        <p14:creationId xmlns:p14="http://schemas.microsoft.com/office/powerpoint/2010/main" val="24384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7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E738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A674AD-0CCB-4B28-BF16-D564DF3F8921}"/>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900" b="1" dirty="0">
                <a:latin typeface="+mn-lt"/>
              </a:rPr>
              <a:t>Description of pedagogy &amp; planning</a:t>
            </a:r>
          </a:p>
        </p:txBody>
      </p:sp>
      <p:pic>
        <p:nvPicPr>
          <p:cNvPr id="5" name="Content Placeholder 4" descr="Text&#10;&#10;Description automatically generated">
            <a:extLst>
              <a:ext uri="{FF2B5EF4-FFF2-40B4-BE49-F238E27FC236}">
                <a16:creationId xmlns:a16="http://schemas.microsoft.com/office/drawing/2014/main" id="{CA2D4A80-E30D-400D-9856-2311C9FDE3C0}"/>
              </a:ext>
            </a:extLst>
          </p:cNvPr>
          <p:cNvPicPr>
            <a:picLocks noGrp="1" noChangeAspect="1"/>
          </p:cNvPicPr>
          <p:nvPr>
            <p:ph idx="1"/>
          </p:nvPr>
        </p:nvPicPr>
        <p:blipFill rotWithShape="1">
          <a:blip r:embed="rId3"/>
          <a:srcRect l="2057" r="-1" b="-1"/>
          <a:stretch/>
        </p:blipFill>
        <p:spPr>
          <a:xfrm>
            <a:off x="243840" y="256540"/>
            <a:ext cx="11704320" cy="3764276"/>
          </a:xfrm>
          <a:prstGeom prst="rect">
            <a:avLst/>
          </a:prstGeom>
        </p:spPr>
      </p:pic>
    </p:spTree>
    <p:extLst>
      <p:ext uri="{BB962C8B-B14F-4D97-AF65-F5344CB8AC3E}">
        <p14:creationId xmlns:p14="http://schemas.microsoft.com/office/powerpoint/2010/main" val="320629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EE20-40A1-65DC-9143-C5B40A5AAF76}"/>
              </a:ext>
            </a:extLst>
          </p:cNvPr>
          <p:cNvSpPr>
            <a:spLocks noGrp="1"/>
          </p:cNvSpPr>
          <p:nvPr>
            <p:ph type="title"/>
          </p:nvPr>
        </p:nvSpPr>
        <p:spPr>
          <a:xfrm>
            <a:off x="205596" y="63200"/>
            <a:ext cx="10515600" cy="1325563"/>
          </a:xfrm>
        </p:spPr>
        <p:txBody>
          <a:bodyPr/>
          <a:lstStyle/>
          <a:p>
            <a:r>
              <a:rPr lang="en-US" b="1">
                <a:solidFill>
                  <a:srgbClr val="002060"/>
                </a:solidFill>
                <a:ea typeface="+mj-lt"/>
                <a:cs typeface="+mj-lt"/>
              </a:rPr>
              <a:t>Key Messages regarding IDL </a:t>
            </a:r>
            <a:endParaRPr lang="en-US" b="1">
              <a:cs typeface="Calibri Light"/>
            </a:endParaRPr>
          </a:p>
        </p:txBody>
      </p:sp>
      <p:graphicFrame>
        <p:nvGraphicFramePr>
          <p:cNvPr id="5" name="Content Placeholder 2">
            <a:extLst>
              <a:ext uri="{FF2B5EF4-FFF2-40B4-BE49-F238E27FC236}">
                <a16:creationId xmlns:a16="http://schemas.microsoft.com/office/drawing/2014/main" id="{6A66EE47-3F8B-25FD-9029-4D4B213DD6A4}"/>
              </a:ext>
            </a:extLst>
          </p:cNvPr>
          <p:cNvGraphicFramePr>
            <a:graphicFrameLocks noGrp="1"/>
          </p:cNvGraphicFramePr>
          <p:nvPr>
            <p:ph idx="1"/>
            <p:extLst>
              <p:ext uri="{D42A27DB-BD31-4B8C-83A1-F6EECF244321}">
                <p14:modId xmlns:p14="http://schemas.microsoft.com/office/powerpoint/2010/main" val="2357051778"/>
              </p:ext>
            </p:extLst>
          </p:nvPr>
        </p:nvGraphicFramePr>
        <p:xfrm>
          <a:off x="90578" y="1272209"/>
          <a:ext cx="11895826" cy="530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25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alpha val="1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A35B-8333-904C-B029-FC1000390F81}"/>
              </a:ext>
            </a:extLst>
          </p:cNvPr>
          <p:cNvSpPr>
            <a:spLocks noGrp="1"/>
          </p:cNvSpPr>
          <p:nvPr>
            <p:ph type="title"/>
          </p:nvPr>
        </p:nvSpPr>
        <p:spPr>
          <a:xfrm>
            <a:off x="416011" y="365125"/>
            <a:ext cx="10937789" cy="1325563"/>
          </a:xfrm>
        </p:spPr>
        <p:txBody>
          <a:bodyPr/>
          <a:lstStyle/>
          <a:p>
            <a:r>
              <a:rPr lang="en-US"/>
              <a:t>Our Framework rationale?</a:t>
            </a:r>
          </a:p>
        </p:txBody>
      </p:sp>
      <p:sp>
        <p:nvSpPr>
          <p:cNvPr id="3" name="Content Placeholder 2">
            <a:extLst>
              <a:ext uri="{FF2B5EF4-FFF2-40B4-BE49-F238E27FC236}">
                <a16:creationId xmlns:a16="http://schemas.microsoft.com/office/drawing/2014/main" id="{A559C8EE-2752-5C49-B0FF-A3CFCC2F6D08}"/>
              </a:ext>
            </a:extLst>
          </p:cNvPr>
          <p:cNvSpPr>
            <a:spLocks noGrp="1"/>
          </p:cNvSpPr>
          <p:nvPr>
            <p:ph idx="1"/>
          </p:nvPr>
        </p:nvSpPr>
        <p:spPr>
          <a:xfrm>
            <a:off x="523783" y="1690688"/>
            <a:ext cx="11252206" cy="4937123"/>
          </a:xfrm>
        </p:spPr>
        <p:txBody>
          <a:bodyPr>
            <a:normAutofit/>
          </a:bodyPr>
          <a:lstStyle/>
          <a:p>
            <a:r>
              <a:rPr lang="en-GB" sz="3200"/>
              <a:t>Learning for Sustainability was &amp; is integral to </a:t>
            </a:r>
            <a:r>
              <a:rPr lang="en-GB" sz="3200" err="1">
                <a:sym typeface="Wingdings" panose="05000000000000000000" pitchFamily="2" charset="2"/>
              </a:rPr>
              <a:t>CfE</a:t>
            </a:r>
            <a:endParaRPr lang="en-GB" sz="3200"/>
          </a:p>
          <a:p>
            <a:r>
              <a:rPr lang="en-GB" sz="3200">
                <a:sym typeface="Wingdings" panose="05000000000000000000" pitchFamily="2" charset="2"/>
              </a:rPr>
              <a:t>Conscious structuring of curriculum to ensure </a:t>
            </a:r>
            <a:r>
              <a:rPr lang="en-GB" sz="3200" err="1">
                <a:sym typeface="Wingdings" panose="05000000000000000000" pitchFamily="2" charset="2"/>
              </a:rPr>
              <a:t>LfS</a:t>
            </a:r>
            <a:r>
              <a:rPr lang="en-GB" sz="3200">
                <a:sym typeface="Wingdings" panose="05000000000000000000" pitchFamily="2" charset="2"/>
              </a:rPr>
              <a:t> entitlements</a:t>
            </a:r>
          </a:p>
          <a:p>
            <a:r>
              <a:rPr lang="en-GB" sz="3200">
                <a:sym typeface="Wingdings" panose="05000000000000000000" pitchFamily="2" charset="2"/>
              </a:rPr>
              <a:t>Supporting schools &amp; practitioners with streamlining </a:t>
            </a:r>
            <a:r>
              <a:rPr lang="en-GB" sz="3200" err="1">
                <a:sym typeface="Wingdings" panose="05000000000000000000" pitchFamily="2" charset="2"/>
              </a:rPr>
              <a:t>LfS</a:t>
            </a:r>
            <a:r>
              <a:rPr lang="en-GB" sz="3200">
                <a:sym typeface="Wingdings" panose="05000000000000000000" pitchFamily="2" charset="2"/>
              </a:rPr>
              <a:t> into their curriculum planning – including assessment</a:t>
            </a:r>
          </a:p>
          <a:p>
            <a:r>
              <a:rPr lang="en-GB" sz="3200">
                <a:sym typeface="Wingdings" panose="05000000000000000000" pitchFamily="2" charset="2"/>
              </a:rPr>
              <a:t>Breadth, depth, progression - no gaps, no repetition</a:t>
            </a:r>
          </a:p>
          <a:p>
            <a:r>
              <a:rPr lang="en-GB" sz="3200">
                <a:sym typeface="Wingdings" panose="05000000000000000000" pitchFamily="2" charset="2"/>
              </a:rPr>
              <a:t>Balancing structure with flexibility, relevance and responsiveness to people and context</a:t>
            </a:r>
          </a:p>
          <a:p>
            <a:r>
              <a:rPr lang="en-GB" sz="3200">
                <a:sym typeface="Wingdings" panose="05000000000000000000" pitchFamily="2" charset="2"/>
              </a:rPr>
              <a:t>Enabling &amp; encouraging participation, agency and empowerment</a:t>
            </a:r>
          </a:p>
          <a:p>
            <a:endParaRPr lang="en-US"/>
          </a:p>
        </p:txBody>
      </p:sp>
      <p:pic>
        <p:nvPicPr>
          <p:cNvPr id="4" name="Picture 3" descr="Text&#10;&#10;Description automatically generated with low confidence">
            <a:extLst>
              <a:ext uri="{FF2B5EF4-FFF2-40B4-BE49-F238E27FC236}">
                <a16:creationId xmlns:a16="http://schemas.microsoft.com/office/drawing/2014/main" id="{C18D1919-D0C1-844F-802A-94E868AED326}"/>
              </a:ext>
            </a:extLst>
          </p:cNvPr>
          <p:cNvPicPr>
            <a:picLocks noChangeAspect="1"/>
          </p:cNvPicPr>
          <p:nvPr/>
        </p:nvPicPr>
        <p:blipFill>
          <a:blip r:embed="rId3"/>
          <a:stretch>
            <a:fillRect/>
          </a:stretch>
        </p:blipFill>
        <p:spPr>
          <a:xfrm>
            <a:off x="7364627" y="230188"/>
            <a:ext cx="4411362" cy="1069583"/>
          </a:xfrm>
          <a:prstGeom prst="rect">
            <a:avLst/>
          </a:prstGeom>
        </p:spPr>
      </p:pic>
    </p:spTree>
    <p:extLst>
      <p:ext uri="{BB962C8B-B14F-4D97-AF65-F5344CB8AC3E}">
        <p14:creationId xmlns:p14="http://schemas.microsoft.com/office/powerpoint/2010/main" val="940194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A0554-91B9-8A4C-B1CC-A8E4D7F6FA99}"/>
              </a:ext>
            </a:extLst>
          </p:cNvPr>
          <p:cNvPicPr>
            <a:picLocks noChangeAspect="1"/>
          </p:cNvPicPr>
          <p:nvPr/>
        </p:nvPicPr>
        <p:blipFill>
          <a:blip r:embed="rId3"/>
          <a:stretch>
            <a:fillRect/>
          </a:stretch>
        </p:blipFill>
        <p:spPr>
          <a:xfrm>
            <a:off x="568411" y="210065"/>
            <a:ext cx="10676238" cy="6005384"/>
          </a:xfrm>
          <a:prstGeom prst="rect">
            <a:avLst/>
          </a:prstGeom>
        </p:spPr>
      </p:pic>
      <p:pic>
        <p:nvPicPr>
          <p:cNvPr id="11" name="Picture 10">
            <a:extLst>
              <a:ext uri="{FF2B5EF4-FFF2-40B4-BE49-F238E27FC236}">
                <a16:creationId xmlns:a16="http://schemas.microsoft.com/office/drawing/2014/main" id="{3570A7A8-2240-0C4A-83F3-A81D27BFD843}"/>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56163C6-D1A9-40B3-BA42-5A5D8974FD09}"/>
              </a:ext>
            </a:extLst>
          </p:cNvPr>
          <p:cNvSpPr txBox="1"/>
          <p:nvPr/>
        </p:nvSpPr>
        <p:spPr>
          <a:xfrm>
            <a:off x="1099504" y="4294212"/>
            <a:ext cx="10524085" cy="1446550"/>
          </a:xfrm>
          <a:prstGeom prst="rect">
            <a:avLst/>
          </a:prstGeom>
          <a:noFill/>
        </p:spPr>
        <p:txBody>
          <a:bodyPr wrap="square" lIns="91440" tIns="45720" rIns="91440" bIns="45720" rtlCol="0" anchor="t">
            <a:spAutoFit/>
          </a:bodyPr>
          <a:lstStyle/>
          <a:p>
            <a:pPr algn="ctr"/>
            <a:r>
              <a:rPr lang="en-US" sz="4400" b="1" dirty="0"/>
              <a:t>So what could this look like in practice? And how does the planning of the learning look?</a:t>
            </a:r>
          </a:p>
        </p:txBody>
      </p:sp>
    </p:spTree>
    <p:extLst>
      <p:ext uri="{BB962C8B-B14F-4D97-AF65-F5344CB8AC3E}">
        <p14:creationId xmlns:p14="http://schemas.microsoft.com/office/powerpoint/2010/main" val="1655598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B483E919-700D-4263-BA81-6388891EF2AA}"/>
              </a:ext>
            </a:extLst>
          </p:cNvPr>
          <p:cNvPicPr>
            <a:picLocks noGrp="1" noChangeAspect="1"/>
          </p:cNvPicPr>
          <p:nvPr>
            <p:ph idx="4294967295"/>
          </p:nvPr>
        </p:nvPicPr>
        <p:blipFill>
          <a:blip r:embed="rId3"/>
          <a:stretch>
            <a:fillRect/>
          </a:stretch>
        </p:blipFill>
        <p:spPr>
          <a:xfrm>
            <a:off x="375138" y="113534"/>
            <a:ext cx="11441723" cy="6744466"/>
          </a:xfrm>
        </p:spPr>
      </p:pic>
    </p:spTree>
    <p:extLst>
      <p:ext uri="{BB962C8B-B14F-4D97-AF65-F5344CB8AC3E}">
        <p14:creationId xmlns:p14="http://schemas.microsoft.com/office/powerpoint/2010/main" val="11043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9153-6A16-4B83-B21E-C86035B30A3D}"/>
              </a:ext>
            </a:extLst>
          </p:cNvPr>
          <p:cNvSpPr>
            <a:spLocks noGrp="1"/>
          </p:cNvSpPr>
          <p:nvPr>
            <p:ph type="title"/>
          </p:nvPr>
        </p:nvSpPr>
        <p:spPr>
          <a:xfrm>
            <a:off x="373224" y="2477620"/>
            <a:ext cx="11167188" cy="3176732"/>
          </a:xfrm>
        </p:spPr>
        <p:txBody>
          <a:bodyPr>
            <a:normAutofit/>
          </a:bodyPr>
          <a:lstStyle/>
          <a:p>
            <a:pPr algn="ctr"/>
            <a:br>
              <a:rPr lang="en-GB"/>
            </a:br>
            <a:endParaRPr lang="en-GB"/>
          </a:p>
        </p:txBody>
      </p:sp>
      <p:pic>
        <p:nvPicPr>
          <p:cNvPr id="5" name="Picture 4">
            <a:extLst>
              <a:ext uri="{FF2B5EF4-FFF2-40B4-BE49-F238E27FC236}">
                <a16:creationId xmlns:a16="http://schemas.microsoft.com/office/drawing/2014/main" id="{E6921CD9-AAAB-4FE2-B58C-7CBE8A4DE82E}"/>
              </a:ext>
            </a:extLst>
          </p:cNvPr>
          <p:cNvPicPr>
            <a:picLocks noChangeAspect="1"/>
          </p:cNvPicPr>
          <p:nvPr/>
        </p:nvPicPr>
        <p:blipFill>
          <a:blip r:embed="rId3"/>
          <a:stretch>
            <a:fillRect/>
          </a:stretch>
        </p:blipFill>
        <p:spPr>
          <a:xfrm>
            <a:off x="1515847" y="407507"/>
            <a:ext cx="9160305" cy="1745900"/>
          </a:xfrm>
          <a:prstGeom prst="rect">
            <a:avLst/>
          </a:prstGeom>
        </p:spPr>
      </p:pic>
      <p:pic>
        <p:nvPicPr>
          <p:cNvPr id="7" name="Picture 6">
            <a:extLst>
              <a:ext uri="{FF2B5EF4-FFF2-40B4-BE49-F238E27FC236}">
                <a16:creationId xmlns:a16="http://schemas.microsoft.com/office/drawing/2014/main" id="{9851C30E-0775-4084-BC6C-01C8643C8166}"/>
              </a:ext>
            </a:extLst>
          </p:cNvPr>
          <p:cNvPicPr>
            <a:picLocks noChangeAspect="1"/>
          </p:cNvPicPr>
          <p:nvPr/>
        </p:nvPicPr>
        <p:blipFill>
          <a:blip r:embed="rId4"/>
          <a:stretch>
            <a:fillRect/>
          </a:stretch>
        </p:blipFill>
        <p:spPr>
          <a:xfrm>
            <a:off x="1515847" y="5829156"/>
            <a:ext cx="8811855" cy="1028844"/>
          </a:xfrm>
          <a:prstGeom prst="rect">
            <a:avLst/>
          </a:prstGeom>
        </p:spPr>
      </p:pic>
      <p:sp>
        <p:nvSpPr>
          <p:cNvPr id="4" name="Rectangle 3">
            <a:extLst>
              <a:ext uri="{FF2B5EF4-FFF2-40B4-BE49-F238E27FC236}">
                <a16:creationId xmlns:a16="http://schemas.microsoft.com/office/drawing/2014/main" id="{09C4DD9B-7D09-45ED-930C-664BBACBB307}"/>
              </a:ext>
            </a:extLst>
          </p:cNvPr>
          <p:cNvSpPr/>
          <p:nvPr/>
        </p:nvSpPr>
        <p:spPr>
          <a:xfrm>
            <a:off x="733652" y="2382737"/>
            <a:ext cx="10806760" cy="2952603"/>
          </a:xfrm>
          <a:prstGeom prst="rect">
            <a:avLst/>
          </a:prstGeom>
        </p:spPr>
        <p:txBody>
          <a:bodyPr wrap="square" lIns="91440" tIns="45720" rIns="91440" bIns="45720" anchor="t">
            <a:spAutoFit/>
          </a:bodyPr>
          <a:lstStyle/>
          <a:p>
            <a:pPr>
              <a:lnSpc>
                <a:spcPct val="90000"/>
              </a:lnSpc>
              <a:spcBef>
                <a:spcPts val="1000"/>
              </a:spcBef>
            </a:pPr>
            <a:r>
              <a:rPr lang="en-GB" sz="4400" b="1" dirty="0"/>
              <a:t>Let’s do some planning:</a:t>
            </a:r>
          </a:p>
          <a:p>
            <a:pPr marL="228600" indent="-228600">
              <a:lnSpc>
                <a:spcPct val="90000"/>
              </a:lnSpc>
              <a:spcBef>
                <a:spcPts val="1000"/>
              </a:spcBef>
              <a:buFont typeface="Arial" panose="020B0604020202020204" pitchFamily="34" charset="0"/>
              <a:buChar char="•"/>
            </a:pPr>
            <a:r>
              <a:rPr lang="en-GB" sz="3600" dirty="0"/>
              <a:t>Planning with a bundle – agree which one you want to use</a:t>
            </a:r>
            <a:endParaRPr lang="en-GB" sz="3600" dirty="0">
              <a:cs typeface="Calibri"/>
            </a:endParaRPr>
          </a:p>
          <a:p>
            <a:pPr marL="228600" indent="-228600">
              <a:lnSpc>
                <a:spcPct val="90000"/>
              </a:lnSpc>
              <a:spcBef>
                <a:spcPts val="1000"/>
              </a:spcBef>
              <a:buFont typeface="Arial" panose="020B0604020202020204" pitchFamily="34" charset="0"/>
              <a:buChar char="•"/>
            </a:pPr>
            <a:r>
              <a:rPr lang="en-GB" sz="3600" dirty="0">
                <a:cs typeface="Calibri"/>
              </a:rPr>
              <a:t>Plan the key questions you will use to enable your students to help lead the learning</a:t>
            </a:r>
          </a:p>
        </p:txBody>
      </p:sp>
    </p:spTree>
    <p:extLst>
      <p:ext uri="{BB962C8B-B14F-4D97-AF65-F5344CB8AC3E}">
        <p14:creationId xmlns:p14="http://schemas.microsoft.com/office/powerpoint/2010/main" val="244531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9153-6A16-4B83-B21E-C86035B30A3D}"/>
              </a:ext>
            </a:extLst>
          </p:cNvPr>
          <p:cNvSpPr>
            <a:spLocks noGrp="1"/>
          </p:cNvSpPr>
          <p:nvPr>
            <p:ph type="title"/>
          </p:nvPr>
        </p:nvSpPr>
        <p:spPr>
          <a:xfrm>
            <a:off x="373224" y="2477620"/>
            <a:ext cx="11167188" cy="3176732"/>
          </a:xfrm>
        </p:spPr>
        <p:txBody>
          <a:bodyPr>
            <a:normAutofit/>
          </a:bodyPr>
          <a:lstStyle/>
          <a:p>
            <a:pPr algn="ctr"/>
            <a:br>
              <a:rPr lang="en-GB"/>
            </a:br>
            <a:endParaRPr lang="en-GB"/>
          </a:p>
        </p:txBody>
      </p:sp>
      <p:pic>
        <p:nvPicPr>
          <p:cNvPr id="5" name="Picture 4">
            <a:extLst>
              <a:ext uri="{FF2B5EF4-FFF2-40B4-BE49-F238E27FC236}">
                <a16:creationId xmlns:a16="http://schemas.microsoft.com/office/drawing/2014/main" id="{E6921CD9-AAAB-4FE2-B58C-7CBE8A4DE82E}"/>
              </a:ext>
            </a:extLst>
          </p:cNvPr>
          <p:cNvPicPr>
            <a:picLocks noChangeAspect="1"/>
          </p:cNvPicPr>
          <p:nvPr/>
        </p:nvPicPr>
        <p:blipFill>
          <a:blip r:embed="rId3"/>
          <a:stretch>
            <a:fillRect/>
          </a:stretch>
        </p:blipFill>
        <p:spPr>
          <a:xfrm>
            <a:off x="1515847" y="407507"/>
            <a:ext cx="9160305" cy="1745900"/>
          </a:xfrm>
          <a:prstGeom prst="rect">
            <a:avLst/>
          </a:prstGeom>
        </p:spPr>
      </p:pic>
      <p:pic>
        <p:nvPicPr>
          <p:cNvPr id="7" name="Picture 6">
            <a:extLst>
              <a:ext uri="{FF2B5EF4-FFF2-40B4-BE49-F238E27FC236}">
                <a16:creationId xmlns:a16="http://schemas.microsoft.com/office/drawing/2014/main" id="{9851C30E-0775-4084-BC6C-01C8643C8166}"/>
              </a:ext>
            </a:extLst>
          </p:cNvPr>
          <p:cNvPicPr>
            <a:picLocks noChangeAspect="1"/>
          </p:cNvPicPr>
          <p:nvPr/>
        </p:nvPicPr>
        <p:blipFill>
          <a:blip r:embed="rId4"/>
          <a:stretch>
            <a:fillRect/>
          </a:stretch>
        </p:blipFill>
        <p:spPr>
          <a:xfrm>
            <a:off x="2674620" y="5964450"/>
            <a:ext cx="7653082" cy="893549"/>
          </a:xfrm>
          <a:prstGeom prst="rect">
            <a:avLst/>
          </a:prstGeom>
        </p:spPr>
      </p:pic>
      <p:sp>
        <p:nvSpPr>
          <p:cNvPr id="4" name="Rectangle 3">
            <a:extLst>
              <a:ext uri="{FF2B5EF4-FFF2-40B4-BE49-F238E27FC236}">
                <a16:creationId xmlns:a16="http://schemas.microsoft.com/office/drawing/2014/main" id="{09C4DD9B-7D09-45ED-930C-664BBACBB307}"/>
              </a:ext>
            </a:extLst>
          </p:cNvPr>
          <p:cNvSpPr/>
          <p:nvPr/>
        </p:nvSpPr>
        <p:spPr>
          <a:xfrm>
            <a:off x="733652" y="2382737"/>
            <a:ext cx="10806760" cy="3579441"/>
          </a:xfrm>
          <a:prstGeom prst="rect">
            <a:avLst/>
          </a:prstGeom>
        </p:spPr>
        <p:txBody>
          <a:bodyPr wrap="square" lIns="91440" tIns="45720" rIns="91440" bIns="45720" anchor="t">
            <a:spAutoFit/>
          </a:bodyPr>
          <a:lstStyle/>
          <a:p>
            <a:pPr>
              <a:lnSpc>
                <a:spcPct val="90000"/>
              </a:lnSpc>
              <a:spcBef>
                <a:spcPts val="1000"/>
              </a:spcBef>
            </a:pPr>
            <a:r>
              <a:rPr lang="en-GB" sz="4400" b="1" dirty="0"/>
              <a:t>Reflecting on the planning task:</a:t>
            </a:r>
          </a:p>
          <a:p>
            <a:pPr marL="742950" indent="-742950">
              <a:lnSpc>
                <a:spcPct val="90000"/>
              </a:lnSpc>
              <a:spcBef>
                <a:spcPts val="1000"/>
              </a:spcBef>
              <a:buFont typeface="+mj-lt"/>
              <a:buAutoNum type="arabicPeriod"/>
            </a:pPr>
            <a:r>
              <a:rPr lang="en-GB" sz="3600" dirty="0"/>
              <a:t>General comments?</a:t>
            </a:r>
            <a:endParaRPr lang="en-GB" sz="3600" dirty="0">
              <a:cs typeface="Calibri"/>
            </a:endParaRPr>
          </a:p>
          <a:p>
            <a:pPr marL="742950" indent="-742950">
              <a:lnSpc>
                <a:spcPct val="90000"/>
              </a:lnSpc>
              <a:spcBef>
                <a:spcPts val="1000"/>
              </a:spcBef>
              <a:buFont typeface="+mj-lt"/>
              <a:buAutoNum type="arabicPeriod"/>
            </a:pPr>
            <a:r>
              <a:rPr lang="en-GB" sz="3600" dirty="0">
                <a:cs typeface="Calibri"/>
              </a:rPr>
              <a:t>What is your opinion about how these plans would enable pupil voice/participation in learning?</a:t>
            </a:r>
          </a:p>
          <a:p>
            <a:pPr marL="742950" indent="-742950">
              <a:lnSpc>
                <a:spcPct val="90000"/>
              </a:lnSpc>
              <a:spcBef>
                <a:spcPts val="1000"/>
              </a:spcBef>
              <a:buFont typeface="+mj-lt"/>
              <a:buAutoNum type="arabicPeriod"/>
            </a:pPr>
            <a:r>
              <a:rPr lang="en-GB" sz="3600" dirty="0">
                <a:cs typeface="Calibri"/>
              </a:rPr>
              <a:t>In what ways might you use these to promote progression of learning?</a:t>
            </a:r>
          </a:p>
        </p:txBody>
      </p:sp>
    </p:spTree>
    <p:extLst>
      <p:ext uri="{BB962C8B-B14F-4D97-AF65-F5344CB8AC3E}">
        <p14:creationId xmlns:p14="http://schemas.microsoft.com/office/powerpoint/2010/main" val="1904174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9153-6A16-4B83-B21E-C86035B30A3D}"/>
              </a:ext>
            </a:extLst>
          </p:cNvPr>
          <p:cNvSpPr>
            <a:spLocks noGrp="1"/>
          </p:cNvSpPr>
          <p:nvPr>
            <p:ph type="title"/>
          </p:nvPr>
        </p:nvSpPr>
        <p:spPr>
          <a:xfrm>
            <a:off x="512406" y="1564502"/>
            <a:ext cx="11167188" cy="4264653"/>
          </a:xfrm>
        </p:spPr>
        <p:txBody>
          <a:bodyPr>
            <a:normAutofit/>
          </a:bodyPr>
          <a:lstStyle/>
          <a:p>
            <a:r>
              <a:rPr lang="en-GB" b="1" dirty="0">
                <a:latin typeface="+mn-lt"/>
              </a:rPr>
              <a:t>GTC Scotland</a:t>
            </a:r>
            <a:br>
              <a:rPr lang="en-GB" dirty="0">
                <a:latin typeface="+mn-lt"/>
              </a:rPr>
            </a:br>
            <a:br>
              <a:rPr lang="en-GB" dirty="0">
                <a:latin typeface="+mn-lt"/>
              </a:rPr>
            </a:br>
            <a:r>
              <a:rPr lang="en-GB" sz="2700" dirty="0">
                <a:latin typeface="+mn-lt"/>
              </a:rPr>
              <a:t>GTCS professional guide for teachers</a:t>
            </a:r>
            <a:br>
              <a:rPr lang="en-GB" sz="2700" dirty="0">
                <a:latin typeface="+mn-lt"/>
              </a:rPr>
            </a:br>
            <a:r>
              <a:rPr lang="en-GB" sz="2700" dirty="0">
                <a:latin typeface="+mn-lt"/>
                <a:hlinkClick r:id="rId3"/>
              </a:rPr>
              <a:t>professional-guide-Learning-for-Sustainabilty.pdf (gtcs.org.uk)</a:t>
            </a:r>
            <a:br>
              <a:rPr lang="en-GB" sz="2700" dirty="0">
                <a:latin typeface="+mn-lt"/>
              </a:rPr>
            </a:br>
            <a:r>
              <a:rPr lang="en-GB" sz="2700" dirty="0">
                <a:latin typeface="+mn-lt"/>
              </a:rPr>
              <a:t>GTCS self evaluation toolkit</a:t>
            </a:r>
            <a:br>
              <a:rPr lang="en-GB" sz="2700" dirty="0">
                <a:latin typeface="+mn-lt"/>
              </a:rPr>
            </a:br>
            <a:r>
              <a:rPr lang="en-GB" sz="2700" dirty="0">
                <a:latin typeface="+mn-lt"/>
                <a:hlinkClick r:id="rId4"/>
              </a:rPr>
              <a:t>Self-evaluation Wheel: Learning for Sustainability | General Teaching Council for Scotland (gtcs.org.uk)</a:t>
            </a:r>
            <a:br>
              <a:rPr lang="en-GB" sz="2700" dirty="0">
                <a:latin typeface="+mn-lt"/>
              </a:rPr>
            </a:br>
            <a:r>
              <a:rPr lang="en-GB" sz="2700" dirty="0">
                <a:latin typeface="+mn-lt"/>
              </a:rPr>
              <a:t>What is LfS and what does it mean for me?</a:t>
            </a:r>
            <a:br>
              <a:rPr lang="en-GB" sz="2700" dirty="0">
                <a:latin typeface="+mn-lt"/>
              </a:rPr>
            </a:br>
            <a:r>
              <a:rPr lang="en-GB" sz="2700" dirty="0">
                <a:latin typeface="+mn-lt"/>
                <a:hlinkClick r:id="rId5"/>
              </a:rPr>
              <a:t>Learning for Sustainability | General Teaching Council for Scotland (gtcs.org.uk)</a:t>
            </a:r>
            <a:br>
              <a:rPr lang="en-GB" sz="2700" dirty="0">
                <a:latin typeface="+mn-lt"/>
              </a:rPr>
            </a:br>
            <a:endParaRPr lang="en-GB" sz="2700" dirty="0">
              <a:latin typeface="+mn-lt"/>
            </a:endParaRPr>
          </a:p>
        </p:txBody>
      </p:sp>
      <p:pic>
        <p:nvPicPr>
          <p:cNvPr id="5" name="Picture 4">
            <a:extLst>
              <a:ext uri="{FF2B5EF4-FFF2-40B4-BE49-F238E27FC236}">
                <a16:creationId xmlns:a16="http://schemas.microsoft.com/office/drawing/2014/main" id="{E6921CD9-AAAB-4FE2-B58C-7CBE8A4DE82E}"/>
              </a:ext>
            </a:extLst>
          </p:cNvPr>
          <p:cNvPicPr>
            <a:picLocks noChangeAspect="1"/>
          </p:cNvPicPr>
          <p:nvPr/>
        </p:nvPicPr>
        <p:blipFill>
          <a:blip r:embed="rId6"/>
          <a:stretch>
            <a:fillRect/>
          </a:stretch>
        </p:blipFill>
        <p:spPr>
          <a:xfrm>
            <a:off x="6096000" y="423128"/>
            <a:ext cx="5988512" cy="1141375"/>
          </a:xfrm>
          <a:prstGeom prst="rect">
            <a:avLst/>
          </a:prstGeom>
        </p:spPr>
      </p:pic>
      <p:pic>
        <p:nvPicPr>
          <p:cNvPr id="7" name="Picture 6">
            <a:extLst>
              <a:ext uri="{FF2B5EF4-FFF2-40B4-BE49-F238E27FC236}">
                <a16:creationId xmlns:a16="http://schemas.microsoft.com/office/drawing/2014/main" id="{9851C30E-0775-4084-BC6C-01C8643C8166}"/>
              </a:ext>
            </a:extLst>
          </p:cNvPr>
          <p:cNvPicPr>
            <a:picLocks noChangeAspect="1"/>
          </p:cNvPicPr>
          <p:nvPr/>
        </p:nvPicPr>
        <p:blipFill>
          <a:blip r:embed="rId7"/>
          <a:stretch>
            <a:fillRect/>
          </a:stretch>
        </p:blipFill>
        <p:spPr>
          <a:xfrm>
            <a:off x="1515847" y="5829156"/>
            <a:ext cx="8811855" cy="1028844"/>
          </a:xfrm>
          <a:prstGeom prst="rect">
            <a:avLst/>
          </a:prstGeom>
        </p:spPr>
      </p:pic>
    </p:spTree>
    <p:extLst>
      <p:ext uri="{BB962C8B-B14F-4D97-AF65-F5344CB8AC3E}">
        <p14:creationId xmlns:p14="http://schemas.microsoft.com/office/powerpoint/2010/main" val="67552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707" y="5444940"/>
            <a:ext cx="3327770" cy="369332"/>
          </a:xfrm>
          <a:prstGeom prst="rect">
            <a:avLst/>
          </a:prstGeom>
        </p:spPr>
        <p:txBody>
          <a:bodyPr wrap="none">
            <a:spAutoFit/>
          </a:bodyPr>
          <a:lstStyle/>
          <a:p>
            <a:r>
              <a:rPr lang="en-GB">
                <a:hlinkClick r:id="rId3"/>
              </a:rPr>
              <a:t>https://scotlandscurriculum.scot/</a:t>
            </a: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622" y="313907"/>
            <a:ext cx="8662046" cy="49831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96" y="2296983"/>
            <a:ext cx="3184126" cy="3237356"/>
          </a:xfrm>
          <a:prstGeom prst="rect">
            <a:avLst/>
          </a:prstGeom>
        </p:spPr>
      </p:pic>
      <p:sp>
        <p:nvSpPr>
          <p:cNvPr id="6" name="TextBox 5"/>
          <p:cNvSpPr txBox="1"/>
          <p:nvPr/>
        </p:nvSpPr>
        <p:spPr>
          <a:xfrm rot="20903770">
            <a:off x="168496" y="313906"/>
            <a:ext cx="3184126" cy="1200329"/>
          </a:xfrm>
          <a:prstGeom prst="rect">
            <a:avLst/>
          </a:prstGeom>
          <a:noFill/>
        </p:spPr>
        <p:txBody>
          <a:bodyPr wrap="square" rtlCol="0">
            <a:spAutoFit/>
          </a:bodyPr>
          <a:lstStyle/>
          <a:p>
            <a:r>
              <a:rPr lang="en-GB" sz="3600" b="1">
                <a:solidFill>
                  <a:srgbClr val="FF33CC"/>
                </a:solidFill>
              </a:rPr>
              <a:t>WHAT IS CFE ABOUT?</a:t>
            </a:r>
          </a:p>
        </p:txBody>
      </p:sp>
      <p:pic>
        <p:nvPicPr>
          <p:cNvPr id="8" name="Picture 7">
            <a:extLst>
              <a:ext uri="{FF2B5EF4-FFF2-40B4-BE49-F238E27FC236}">
                <a16:creationId xmlns:a16="http://schemas.microsoft.com/office/drawing/2014/main" id="{13B4AF48-0E81-47E0-A05B-BA997019A116}"/>
              </a:ext>
            </a:extLst>
          </p:cNvPr>
          <p:cNvPicPr>
            <a:picLocks noChangeAspect="1"/>
          </p:cNvPicPr>
          <p:nvPr/>
        </p:nvPicPr>
        <p:blipFill>
          <a:blip r:embed="rId6"/>
          <a:stretch>
            <a:fillRect/>
          </a:stretch>
        </p:blipFill>
        <p:spPr>
          <a:xfrm>
            <a:off x="2915150" y="5921242"/>
            <a:ext cx="7530483" cy="879235"/>
          </a:xfrm>
          <a:prstGeom prst="rect">
            <a:avLst/>
          </a:prstGeom>
        </p:spPr>
      </p:pic>
    </p:spTree>
    <p:extLst>
      <p:ext uri="{BB962C8B-B14F-4D97-AF65-F5344CB8AC3E}">
        <p14:creationId xmlns:p14="http://schemas.microsoft.com/office/powerpoint/2010/main" val="1018494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9153-6A16-4B83-B21E-C86035B30A3D}"/>
              </a:ext>
            </a:extLst>
          </p:cNvPr>
          <p:cNvSpPr>
            <a:spLocks noGrp="1"/>
          </p:cNvSpPr>
          <p:nvPr>
            <p:ph type="title"/>
          </p:nvPr>
        </p:nvSpPr>
        <p:spPr>
          <a:xfrm>
            <a:off x="338180" y="1564502"/>
            <a:ext cx="11167188" cy="4264653"/>
          </a:xfrm>
        </p:spPr>
        <p:txBody>
          <a:bodyPr>
            <a:normAutofit fontScale="90000"/>
          </a:bodyPr>
          <a:lstStyle/>
          <a:p>
            <a:br>
              <a:rPr lang="en-GB" b="1" dirty="0"/>
            </a:br>
            <a:br>
              <a:rPr lang="en-GB" b="1" dirty="0"/>
            </a:br>
            <a:br>
              <a:rPr lang="en-GB" sz="4000" b="1" dirty="0">
                <a:latin typeface="+mn-lt"/>
              </a:rPr>
            </a:br>
            <a:r>
              <a:rPr lang="en-GB" sz="4000" b="1" dirty="0">
                <a:latin typeface="+mn-lt"/>
              </a:rPr>
              <a:t>Further reading:</a:t>
            </a:r>
            <a:br>
              <a:rPr lang="en-GB" sz="3600" b="1" dirty="0">
                <a:latin typeface="+mn-lt"/>
              </a:rPr>
            </a:br>
            <a:br>
              <a:rPr lang="en-GB" b="1" dirty="0">
                <a:latin typeface="+mn-lt"/>
              </a:rPr>
            </a:br>
            <a:r>
              <a:rPr lang="en-GB" sz="3600" dirty="0">
                <a:latin typeface="+mn-lt"/>
                <a:hlinkClick r:id="rId3"/>
              </a:rPr>
              <a:t>A summary of learning for sustainability resources | Learning resources | National Improvement Hub (</a:t>
            </a:r>
            <a:r>
              <a:rPr lang="en-GB" sz="3600" dirty="0" err="1">
                <a:latin typeface="+mn-lt"/>
                <a:hlinkClick r:id="rId3"/>
              </a:rPr>
              <a:t>education.gov.scot</a:t>
            </a:r>
            <a:r>
              <a:rPr lang="en-GB" sz="3600" dirty="0">
                <a:latin typeface="+mn-lt"/>
                <a:hlinkClick r:id="rId3"/>
              </a:rPr>
              <a:t>)</a:t>
            </a:r>
            <a:br>
              <a:rPr lang="en-GB" sz="3600" dirty="0">
                <a:latin typeface="+mn-lt"/>
              </a:rPr>
            </a:br>
            <a:br>
              <a:rPr lang="en-GB" sz="3600" dirty="0">
                <a:latin typeface="+mn-lt"/>
              </a:rPr>
            </a:br>
            <a:r>
              <a:rPr lang="en-GB" sz="3600" dirty="0">
                <a:latin typeface="+mn-lt"/>
                <a:hlinkClick r:id="rId4"/>
              </a:rPr>
              <a:t>Learning for sustainability in action | Practice exemplars | National Improvement Hub (</a:t>
            </a:r>
            <a:r>
              <a:rPr lang="en-GB" sz="3600" dirty="0" err="1">
                <a:latin typeface="+mn-lt"/>
                <a:hlinkClick r:id="rId4"/>
              </a:rPr>
              <a:t>education.gov.scot</a:t>
            </a:r>
            <a:r>
              <a:rPr lang="en-GB" sz="3600" dirty="0">
                <a:latin typeface="+mn-lt"/>
                <a:hlinkClick r:id="rId4"/>
              </a:rPr>
              <a:t>)</a:t>
            </a:r>
            <a:br>
              <a:rPr lang="en-GB" sz="3600" dirty="0">
                <a:latin typeface="+mn-lt"/>
              </a:rPr>
            </a:br>
            <a:br>
              <a:rPr lang="en-GB" sz="3600" dirty="0">
                <a:latin typeface="+mn-lt"/>
              </a:rPr>
            </a:br>
            <a:r>
              <a:rPr lang="en-GB" sz="3600" dirty="0">
                <a:latin typeface="+mn-lt"/>
                <a:hlinkClick r:id="rId5"/>
              </a:rPr>
              <a:t>Impact of Learning for Sustainability on educational outcomes: summary - </a:t>
            </a:r>
            <a:r>
              <a:rPr lang="en-GB" sz="3600" dirty="0" err="1">
                <a:latin typeface="+mn-lt"/>
                <a:hlinkClick r:id="rId5"/>
              </a:rPr>
              <a:t>gov.scot</a:t>
            </a:r>
            <a:r>
              <a:rPr lang="en-GB" sz="3600" dirty="0">
                <a:latin typeface="+mn-lt"/>
                <a:hlinkClick r:id="rId5"/>
              </a:rPr>
              <a:t> (www.gov.scot)</a:t>
            </a:r>
            <a:br>
              <a:rPr lang="en-GB" sz="3600" dirty="0">
                <a:latin typeface="+mn-lt"/>
              </a:rPr>
            </a:br>
            <a:br>
              <a:rPr lang="en-GB" sz="3600" dirty="0">
                <a:latin typeface="+mn-lt"/>
              </a:rPr>
            </a:br>
            <a:r>
              <a:rPr lang="en-GB" sz="3600" dirty="0">
                <a:latin typeface="+mn-lt"/>
                <a:hlinkClick r:id="rId6"/>
              </a:rPr>
              <a:t>sci17_openinguplearningsust.pdf (</a:t>
            </a:r>
            <a:r>
              <a:rPr lang="en-GB" sz="3600" dirty="0" err="1">
                <a:latin typeface="+mn-lt"/>
                <a:hlinkClick r:id="rId6"/>
              </a:rPr>
              <a:t>education.gov.scot</a:t>
            </a:r>
            <a:r>
              <a:rPr lang="en-GB" sz="3600" dirty="0">
                <a:latin typeface="+mn-lt"/>
                <a:hlinkClick r:id="rId6"/>
              </a:rPr>
              <a:t>)</a:t>
            </a:r>
            <a:br>
              <a:rPr lang="en-GB" sz="3600" dirty="0">
                <a:latin typeface="+mn-lt"/>
              </a:rPr>
            </a:br>
            <a:br>
              <a:rPr lang="en-GB" sz="2800" dirty="0">
                <a:latin typeface="+mn-lt"/>
              </a:rPr>
            </a:br>
            <a:br>
              <a:rPr lang="en-GB" sz="2800" dirty="0"/>
            </a:br>
            <a:br>
              <a:rPr lang="en-GB" dirty="0"/>
            </a:br>
            <a:br>
              <a:rPr lang="en-GB" b="1" dirty="0"/>
            </a:br>
            <a:endParaRPr lang="en-GB" sz="2700" b="1" dirty="0"/>
          </a:p>
        </p:txBody>
      </p:sp>
      <p:pic>
        <p:nvPicPr>
          <p:cNvPr id="5" name="Picture 4">
            <a:extLst>
              <a:ext uri="{FF2B5EF4-FFF2-40B4-BE49-F238E27FC236}">
                <a16:creationId xmlns:a16="http://schemas.microsoft.com/office/drawing/2014/main" id="{E6921CD9-AAAB-4FE2-B58C-7CBE8A4DE82E}"/>
              </a:ext>
            </a:extLst>
          </p:cNvPr>
          <p:cNvPicPr>
            <a:picLocks noChangeAspect="1"/>
          </p:cNvPicPr>
          <p:nvPr/>
        </p:nvPicPr>
        <p:blipFill>
          <a:blip r:embed="rId7"/>
          <a:stretch>
            <a:fillRect/>
          </a:stretch>
        </p:blipFill>
        <p:spPr>
          <a:xfrm>
            <a:off x="6096000" y="423128"/>
            <a:ext cx="5988512" cy="1141375"/>
          </a:xfrm>
          <a:prstGeom prst="rect">
            <a:avLst/>
          </a:prstGeom>
        </p:spPr>
      </p:pic>
      <p:pic>
        <p:nvPicPr>
          <p:cNvPr id="7" name="Picture 6">
            <a:extLst>
              <a:ext uri="{FF2B5EF4-FFF2-40B4-BE49-F238E27FC236}">
                <a16:creationId xmlns:a16="http://schemas.microsoft.com/office/drawing/2014/main" id="{9851C30E-0775-4084-BC6C-01C8643C8166}"/>
              </a:ext>
            </a:extLst>
          </p:cNvPr>
          <p:cNvPicPr>
            <a:picLocks noChangeAspect="1"/>
          </p:cNvPicPr>
          <p:nvPr/>
        </p:nvPicPr>
        <p:blipFill>
          <a:blip r:embed="rId8"/>
          <a:stretch>
            <a:fillRect/>
          </a:stretch>
        </p:blipFill>
        <p:spPr>
          <a:xfrm>
            <a:off x="1515847" y="5829156"/>
            <a:ext cx="8811855" cy="1028844"/>
          </a:xfrm>
          <a:prstGeom prst="rect">
            <a:avLst/>
          </a:prstGeom>
        </p:spPr>
      </p:pic>
    </p:spTree>
    <p:extLst>
      <p:ext uri="{BB962C8B-B14F-4D97-AF65-F5344CB8AC3E}">
        <p14:creationId xmlns:p14="http://schemas.microsoft.com/office/powerpoint/2010/main" val="134120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AFA9-C66C-4509-A93B-62B4EFE28E05}"/>
              </a:ext>
            </a:extLst>
          </p:cNvPr>
          <p:cNvSpPr>
            <a:spLocks noGrp="1"/>
          </p:cNvSpPr>
          <p:nvPr>
            <p:ph type="title"/>
          </p:nvPr>
        </p:nvSpPr>
        <p:spPr/>
        <p:txBody>
          <a:bodyPr/>
          <a:lstStyle/>
          <a:p>
            <a:r>
              <a:rPr lang="en-GB" b="1" dirty="0">
                <a:latin typeface="+mn-lt"/>
              </a:rPr>
              <a:t>Contact Details</a:t>
            </a:r>
          </a:p>
        </p:txBody>
      </p:sp>
      <p:sp>
        <p:nvSpPr>
          <p:cNvPr id="3" name="Content Placeholder 2">
            <a:extLst>
              <a:ext uri="{FF2B5EF4-FFF2-40B4-BE49-F238E27FC236}">
                <a16:creationId xmlns:a16="http://schemas.microsoft.com/office/drawing/2014/main" id="{710FBFC0-9874-4F5A-BEB0-80DC2B031EEC}"/>
              </a:ext>
            </a:extLst>
          </p:cNvPr>
          <p:cNvSpPr>
            <a:spLocks noGrp="1"/>
          </p:cNvSpPr>
          <p:nvPr>
            <p:ph idx="1"/>
          </p:nvPr>
        </p:nvSpPr>
        <p:spPr/>
        <p:txBody>
          <a:bodyPr/>
          <a:lstStyle/>
          <a:p>
            <a:r>
              <a:rPr lang="en-GB" sz="3600" dirty="0"/>
              <a:t>More information from this Sway </a:t>
            </a:r>
            <a:r>
              <a:rPr lang="en-GB" sz="3600" u="sng" dirty="0">
                <a:hlinkClick r:id="rId3"/>
              </a:rPr>
              <a:t>https://sway.office.com/0UffzVwsSs6R1fvu?ref=Link</a:t>
            </a:r>
            <a:endParaRPr lang="en-GB" sz="3600" dirty="0"/>
          </a:p>
          <a:p>
            <a:endParaRPr lang="en-GB" sz="3600" dirty="0"/>
          </a:p>
          <a:p>
            <a:r>
              <a:rPr lang="en-GB" sz="3600" dirty="0"/>
              <a:t>Or contact </a:t>
            </a:r>
            <a:r>
              <a:rPr lang="en-GB" sz="3600" dirty="0">
                <a:hlinkClick r:id="rId4"/>
              </a:rPr>
              <a:t>yvonne.mcblain@falkirk.gov.uk</a:t>
            </a:r>
            <a:r>
              <a:rPr lang="en-GB" sz="3600" dirty="0"/>
              <a:t> </a:t>
            </a:r>
          </a:p>
          <a:p>
            <a:endParaRPr lang="en-GB" dirty="0"/>
          </a:p>
        </p:txBody>
      </p:sp>
    </p:spTree>
    <p:extLst>
      <p:ext uri="{BB962C8B-B14F-4D97-AF65-F5344CB8AC3E}">
        <p14:creationId xmlns:p14="http://schemas.microsoft.com/office/powerpoint/2010/main" val="299429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792599-2EFE-8E4C-835D-32CF95CFC405}"/>
              </a:ext>
            </a:extLst>
          </p:cNvPr>
          <p:cNvSpPr txBox="1">
            <a:spLocks/>
          </p:cNvSpPr>
          <p:nvPr/>
        </p:nvSpPr>
        <p:spPr>
          <a:xfrm>
            <a:off x="836022" y="74723"/>
            <a:ext cx="10515600" cy="739422"/>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Scotland’s Curriculum</a:t>
            </a:r>
          </a:p>
        </p:txBody>
      </p:sp>
      <p:graphicFrame>
        <p:nvGraphicFramePr>
          <p:cNvPr id="6" name="Table 4">
            <a:extLst>
              <a:ext uri="{FF2B5EF4-FFF2-40B4-BE49-F238E27FC236}">
                <a16:creationId xmlns:a16="http://schemas.microsoft.com/office/drawing/2014/main" id="{B7413729-312F-6E46-A4D8-D40E6F03B859}"/>
              </a:ext>
            </a:extLst>
          </p:cNvPr>
          <p:cNvGraphicFramePr>
            <a:graphicFrameLocks/>
          </p:cNvGraphicFramePr>
          <p:nvPr/>
        </p:nvGraphicFramePr>
        <p:xfrm>
          <a:off x="63795" y="814145"/>
          <a:ext cx="12121356" cy="5163868"/>
        </p:xfrm>
        <a:graphic>
          <a:graphicData uri="http://schemas.openxmlformats.org/drawingml/2006/table">
            <a:tbl>
              <a:tblPr firstRow="1" bandRow="1">
                <a:tableStyleId>{93296810-A885-4BE3-A3E7-6D5BEEA58F35}</a:tableStyleId>
              </a:tblPr>
              <a:tblGrid>
                <a:gridCol w="3997842">
                  <a:extLst>
                    <a:ext uri="{9D8B030D-6E8A-4147-A177-3AD203B41FA5}">
                      <a16:colId xmlns:a16="http://schemas.microsoft.com/office/drawing/2014/main" val="660815608"/>
                    </a:ext>
                  </a:extLst>
                </a:gridCol>
                <a:gridCol w="3388242">
                  <a:extLst>
                    <a:ext uri="{9D8B030D-6E8A-4147-A177-3AD203B41FA5}">
                      <a16:colId xmlns:a16="http://schemas.microsoft.com/office/drawing/2014/main" val="752943206"/>
                    </a:ext>
                  </a:extLst>
                </a:gridCol>
                <a:gridCol w="4735272">
                  <a:extLst>
                    <a:ext uri="{9D8B030D-6E8A-4147-A177-3AD203B41FA5}">
                      <a16:colId xmlns:a16="http://schemas.microsoft.com/office/drawing/2014/main" val="1735374325"/>
                    </a:ext>
                  </a:extLst>
                </a:gridCol>
              </a:tblGrid>
              <a:tr h="852559">
                <a:tc>
                  <a:txBody>
                    <a:bodyPr/>
                    <a:lstStyle/>
                    <a:p>
                      <a:pPr algn="ctr"/>
                      <a:r>
                        <a:rPr lang="en-US" sz="2800" dirty="0"/>
                        <a:t>why</a:t>
                      </a:r>
                    </a:p>
                  </a:txBody>
                  <a:tcPr/>
                </a:tc>
                <a:tc>
                  <a:txBody>
                    <a:bodyPr/>
                    <a:lstStyle/>
                    <a:p>
                      <a:pPr algn="ctr"/>
                      <a:r>
                        <a:rPr lang="en-US" sz="2800" dirty="0"/>
                        <a:t>what</a:t>
                      </a:r>
                    </a:p>
                  </a:txBody>
                  <a:tcPr/>
                </a:tc>
                <a:tc>
                  <a:txBody>
                    <a:bodyPr/>
                    <a:lstStyle/>
                    <a:p>
                      <a:pPr algn="ctr"/>
                      <a:r>
                        <a:rPr lang="en-US" sz="2800" dirty="0"/>
                        <a:t>how</a:t>
                      </a:r>
                    </a:p>
                  </a:txBody>
                  <a:tcPr/>
                </a:tc>
                <a:extLst>
                  <a:ext uri="{0D108BD9-81ED-4DB2-BD59-A6C34878D82A}">
                    <a16:rowId xmlns:a16="http://schemas.microsoft.com/office/drawing/2014/main" val="3515266326"/>
                  </a:ext>
                </a:extLst>
              </a:tr>
              <a:tr h="431130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dirty="0"/>
                        <a:t> </a:t>
                      </a:r>
                    </a:p>
                    <a:p>
                      <a:pPr algn="ctr"/>
                      <a:endParaRPr lang="en-US" sz="2800" dirty="0"/>
                    </a:p>
                    <a:p>
                      <a:pPr algn="ctr"/>
                      <a:endParaRPr lang="en-US" sz="2800" dirty="0"/>
                    </a:p>
                    <a:p>
                      <a:pPr algn="ctr"/>
                      <a:r>
                        <a:rPr lang="en-US" sz="2800" dirty="0"/>
                        <a:t>+ entitlements</a:t>
                      </a:r>
                    </a:p>
                  </a:txBody>
                  <a:tcPr/>
                </a:tc>
                <a:tc>
                  <a:txBody>
                    <a:bodyPr/>
                    <a:lstStyle/>
                    <a:p>
                      <a:endParaRPr lang="en-US" dirty="0"/>
                    </a:p>
                  </a:txBody>
                  <a:tcPr/>
                </a:tc>
                <a:extLst>
                  <a:ext uri="{0D108BD9-81ED-4DB2-BD59-A6C34878D82A}">
                    <a16:rowId xmlns:a16="http://schemas.microsoft.com/office/drawing/2014/main" val="1615864711"/>
                  </a:ext>
                </a:extLst>
              </a:tr>
            </a:tbl>
          </a:graphicData>
        </a:graphic>
      </p:graphicFrame>
      <p:pic>
        <p:nvPicPr>
          <p:cNvPr id="7" name="Picture 6">
            <a:extLst>
              <a:ext uri="{FF2B5EF4-FFF2-40B4-BE49-F238E27FC236}">
                <a16:creationId xmlns:a16="http://schemas.microsoft.com/office/drawing/2014/main" id="{FE5867F3-CF43-184A-9906-BA48EAD00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49" y="2078494"/>
            <a:ext cx="3823975" cy="3303638"/>
          </a:xfrm>
          <a:prstGeom prst="rect">
            <a:avLst/>
          </a:prstGeom>
        </p:spPr>
      </p:pic>
      <p:pic>
        <p:nvPicPr>
          <p:cNvPr id="8" name="Picture 7">
            <a:extLst>
              <a:ext uri="{FF2B5EF4-FFF2-40B4-BE49-F238E27FC236}">
                <a16:creationId xmlns:a16="http://schemas.microsoft.com/office/drawing/2014/main" id="{8B9BE2AA-7E20-D446-A6D0-8166127FE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675" y="2279390"/>
            <a:ext cx="3133863" cy="2218689"/>
          </a:xfrm>
          <a:prstGeom prst="rect">
            <a:avLst/>
          </a:prstGeom>
        </p:spPr>
      </p:pic>
      <p:sp>
        <p:nvSpPr>
          <p:cNvPr id="3" name="TextBox 2"/>
          <p:cNvSpPr txBox="1"/>
          <p:nvPr/>
        </p:nvSpPr>
        <p:spPr>
          <a:xfrm>
            <a:off x="167149" y="6148048"/>
            <a:ext cx="9071112"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www.scotlandscurriculum.scot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8F8E8B2-C645-C3DA-558A-2C5CF4EB89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8089" y="1933983"/>
            <a:ext cx="4490522" cy="3737352"/>
          </a:xfrm>
          <a:prstGeom prst="rect">
            <a:avLst/>
          </a:prstGeom>
        </p:spPr>
      </p:pic>
    </p:spTree>
    <p:extLst>
      <p:ext uri="{BB962C8B-B14F-4D97-AF65-F5344CB8AC3E}">
        <p14:creationId xmlns:p14="http://schemas.microsoft.com/office/powerpoint/2010/main" val="33901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pplication&#10;&#10;Description automatically generated">
            <a:extLst>
              <a:ext uri="{FF2B5EF4-FFF2-40B4-BE49-F238E27FC236}">
                <a16:creationId xmlns:a16="http://schemas.microsoft.com/office/drawing/2014/main" id="{AFE86F5B-2597-4402-FF1E-B42022CB7C84}"/>
              </a:ext>
            </a:extLst>
          </p:cNvPr>
          <p:cNvPicPr>
            <a:picLocks noGrp="1" noChangeAspect="1"/>
          </p:cNvPicPr>
          <p:nvPr>
            <p:ph idx="1"/>
          </p:nvPr>
        </p:nvPicPr>
        <p:blipFill>
          <a:blip r:embed="rId3"/>
          <a:stretch>
            <a:fillRect/>
          </a:stretch>
        </p:blipFill>
        <p:spPr>
          <a:xfrm>
            <a:off x="381520" y="689814"/>
            <a:ext cx="3607676" cy="5228356"/>
          </a:xfrm>
        </p:spPr>
      </p:pic>
      <p:sp>
        <p:nvSpPr>
          <p:cNvPr id="5" name="TextBox 4">
            <a:extLst>
              <a:ext uri="{FF2B5EF4-FFF2-40B4-BE49-F238E27FC236}">
                <a16:creationId xmlns:a16="http://schemas.microsoft.com/office/drawing/2014/main" id="{9D3A4C64-811F-A6C4-1027-63E08B497403}"/>
              </a:ext>
            </a:extLst>
          </p:cNvPr>
          <p:cNvSpPr txBox="1"/>
          <p:nvPr/>
        </p:nvSpPr>
        <p:spPr>
          <a:xfrm>
            <a:off x="5285117" y="497456"/>
            <a:ext cx="53598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ea typeface="+mn-lt"/>
                <a:cs typeface="+mn-lt"/>
              </a:rPr>
              <a:t>“</a:t>
            </a:r>
            <a:r>
              <a:rPr lang="en-GB" sz="3600" b="1" dirty="0">
                <a:ea typeface="+mn-lt"/>
                <a:cs typeface="+mn-lt"/>
              </a:rPr>
              <a:t>All learners should have an </a:t>
            </a:r>
            <a:r>
              <a:rPr lang="en-GB" sz="3200" b="1" dirty="0">
                <a:ea typeface="+mn-lt"/>
                <a:cs typeface="+mn-lt"/>
              </a:rPr>
              <a:t>entitlement</a:t>
            </a:r>
            <a:r>
              <a:rPr lang="en-GB" sz="3600" b="1" dirty="0">
                <a:ea typeface="+mn-lt"/>
                <a:cs typeface="+mn-lt"/>
              </a:rPr>
              <a:t> to learning for sustainability</a:t>
            </a:r>
            <a:r>
              <a:rPr lang="en-GB" sz="3600" dirty="0">
                <a:ea typeface="+mn-lt"/>
                <a:cs typeface="+mn-lt"/>
              </a:rPr>
              <a:t>….”</a:t>
            </a:r>
            <a:endParaRPr lang="en-US" sz="3600" dirty="0"/>
          </a:p>
          <a:p>
            <a:pPr algn="l"/>
            <a:endParaRPr lang="en-GB" dirty="0">
              <a:cs typeface="Calibri"/>
            </a:endParaRPr>
          </a:p>
        </p:txBody>
      </p:sp>
      <p:sp>
        <p:nvSpPr>
          <p:cNvPr id="6" name="TextBox 5">
            <a:extLst>
              <a:ext uri="{FF2B5EF4-FFF2-40B4-BE49-F238E27FC236}">
                <a16:creationId xmlns:a16="http://schemas.microsoft.com/office/drawing/2014/main" id="{A7BABA11-D1D0-4EAC-D63C-BF9D069252D6}"/>
              </a:ext>
            </a:extLst>
          </p:cNvPr>
          <p:cNvSpPr txBox="1"/>
          <p:nvPr/>
        </p:nvSpPr>
        <p:spPr>
          <a:xfrm>
            <a:off x="4162784" y="2825690"/>
            <a:ext cx="721455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mn-lt"/>
                <a:cs typeface="+mn-lt"/>
              </a:rPr>
              <a:t>An effective whole school and community approach to </a:t>
            </a:r>
            <a:r>
              <a:rPr lang="en-GB" sz="3200" err="1">
                <a:ea typeface="+mn-lt"/>
                <a:cs typeface="+mn-lt"/>
              </a:rPr>
              <a:t>LfS</a:t>
            </a:r>
            <a:r>
              <a:rPr lang="en-GB" sz="3200">
                <a:ea typeface="+mn-lt"/>
                <a:cs typeface="+mn-lt"/>
              </a:rPr>
              <a:t> weaves together </a:t>
            </a:r>
            <a:r>
              <a:rPr lang="en-GB" sz="3200">
                <a:solidFill>
                  <a:srgbClr val="FF0000"/>
                </a:solidFill>
                <a:ea typeface="+mn-lt"/>
                <a:cs typeface="+mn-lt"/>
              </a:rPr>
              <a:t>global citizenship</a:t>
            </a:r>
            <a:r>
              <a:rPr lang="en-GB" sz="3200">
                <a:ea typeface="+mn-lt"/>
                <a:cs typeface="+mn-lt"/>
              </a:rPr>
              <a:t>, </a:t>
            </a:r>
            <a:r>
              <a:rPr lang="en-GB" sz="3200">
                <a:solidFill>
                  <a:srgbClr val="0070C0"/>
                </a:solidFill>
                <a:ea typeface="+mn-lt"/>
                <a:cs typeface="+mn-lt"/>
              </a:rPr>
              <a:t>sustainable development education</a:t>
            </a:r>
            <a:r>
              <a:rPr lang="en-GB" sz="3200">
                <a:ea typeface="+mn-lt"/>
                <a:cs typeface="+mn-lt"/>
              </a:rPr>
              <a:t>, </a:t>
            </a:r>
            <a:r>
              <a:rPr lang="en-GB" sz="3200">
                <a:solidFill>
                  <a:srgbClr val="00B050"/>
                </a:solidFill>
                <a:ea typeface="+mn-lt"/>
                <a:cs typeface="+mn-lt"/>
              </a:rPr>
              <a:t>outdoor learning</a:t>
            </a:r>
            <a:r>
              <a:rPr lang="en-GB" sz="3200">
                <a:ea typeface="+mn-lt"/>
                <a:cs typeface="+mn-lt"/>
              </a:rPr>
              <a:t> and children’s rights to create coherent, rewarding and transformative learning experiences</a:t>
            </a:r>
            <a:endParaRPr lang="en-GB" sz="3200">
              <a:cs typeface="Calibri"/>
            </a:endParaRPr>
          </a:p>
        </p:txBody>
      </p:sp>
    </p:spTree>
    <p:extLst>
      <p:ext uri="{BB962C8B-B14F-4D97-AF65-F5344CB8AC3E}">
        <p14:creationId xmlns:p14="http://schemas.microsoft.com/office/powerpoint/2010/main" val="228001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6589" t="58621" r="21899" b="28967"/>
          <a:stretch/>
        </p:blipFill>
        <p:spPr>
          <a:xfrm>
            <a:off x="4564731" y="2396307"/>
            <a:ext cx="8577112" cy="2600994"/>
          </a:xfrm>
          <a:prstGeom prst="rect">
            <a:avLst/>
          </a:prstGeom>
        </p:spPr>
      </p:pic>
      <p:pic>
        <p:nvPicPr>
          <p:cNvPr id="5" name="Picture 4"/>
          <p:cNvPicPr>
            <a:picLocks noChangeAspect="1"/>
          </p:cNvPicPr>
          <p:nvPr/>
        </p:nvPicPr>
        <p:blipFill rotWithShape="1">
          <a:blip r:embed="rId3"/>
          <a:srcRect l="66589" t="12945" r="21899" b="28967"/>
          <a:stretch/>
        </p:blipFill>
        <p:spPr>
          <a:xfrm>
            <a:off x="482007" y="0"/>
            <a:ext cx="6471685" cy="9184560"/>
          </a:xfrm>
          <a:prstGeom prst="rect">
            <a:avLst/>
          </a:prstGeom>
        </p:spPr>
      </p:pic>
    </p:spTree>
    <p:extLst>
      <p:ext uri="{BB962C8B-B14F-4D97-AF65-F5344CB8AC3E}">
        <p14:creationId xmlns:p14="http://schemas.microsoft.com/office/powerpoint/2010/main" val="292671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4167" t="13086" r="19826" b="6666"/>
          <a:stretch/>
        </p:blipFill>
        <p:spPr>
          <a:xfrm>
            <a:off x="571500" y="165100"/>
            <a:ext cx="4503615" cy="63500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499100" y="165100"/>
            <a:ext cx="6515100" cy="597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ea typeface="+mn-ea"/>
                <a:cs typeface="Arial" panose="020B0604020202020204" pitchFamily="34" charset="0"/>
              </a:rPr>
              <a:t>Views of </a:t>
            </a:r>
            <a:r>
              <a:rPr kumimoji="0" lang="en-GB" sz="2800" b="1" i="0" u="none" strike="noStrike" kern="1200" cap="none" spc="0" normalizeH="0" baseline="0" noProof="0" dirty="0" err="1">
                <a:ln>
                  <a:noFill/>
                </a:ln>
                <a:solidFill>
                  <a:prstClr val="black"/>
                </a:solidFill>
                <a:effectLst/>
                <a:uLnTx/>
                <a:uFillTx/>
                <a:ea typeface="+mn-ea"/>
                <a:cs typeface="Arial" panose="020B0604020202020204" pitchFamily="34" charset="0"/>
              </a:rPr>
              <a:t>CfE</a:t>
            </a:r>
            <a:endParaRPr kumimoji="0" lang="en-GB" sz="2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ea typeface="+mn-ea"/>
                <a:cs typeface="Arial" panose="020B0604020202020204" pitchFamily="34" charset="0"/>
              </a:rPr>
              <a:t>The need for the development of values, attitudes, knowledge and skills to be significantly strengthened in the context of Learning for Sustainability, the bringing together Education for Sustainable Development (ESD), Global Citizenship Education (GC) and Outdoor Learning (OL).</a:t>
            </a:r>
            <a:r>
              <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rPr>
              <a:t> This was felt to be particularly important given the increased profile and relevance of climate change to the current and future generations of children and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11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4167" t="13086" r="19826" b="6666"/>
          <a:stretch/>
        </p:blipFill>
        <p:spPr>
          <a:xfrm>
            <a:off x="571500" y="165100"/>
            <a:ext cx="4766310" cy="672039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580380" y="281940"/>
            <a:ext cx="651510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ea typeface="+mn-ea"/>
                <a:cs typeface="Arial" panose="020B0604020202020204" pitchFamily="34" charset="0"/>
              </a:rPr>
              <a:t>Views of </a:t>
            </a:r>
            <a:r>
              <a:rPr kumimoji="0" lang="en-GB" sz="3600" b="1" i="0" u="none" strike="noStrike" kern="1200" cap="none" spc="0" normalizeH="0" baseline="0" noProof="0" dirty="0" err="1">
                <a:ln>
                  <a:noFill/>
                </a:ln>
                <a:solidFill>
                  <a:prstClr val="black"/>
                </a:solidFill>
                <a:effectLst/>
                <a:uLnTx/>
                <a:uFillTx/>
                <a:ea typeface="+mn-ea"/>
                <a:cs typeface="Arial" panose="020B0604020202020204" pitchFamily="34" charset="0"/>
              </a:rPr>
              <a:t>CfE</a:t>
            </a:r>
            <a:endParaRPr kumimoji="0" lang="en-GB" sz="36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ea typeface="+mn-ea"/>
                <a:cs typeface="Arial" panose="020B0604020202020204" pitchFamily="34" charset="0"/>
              </a:rPr>
              <a:t>“We don’t do enough about the environment at school.” </a:t>
            </a:r>
            <a:endParaRPr kumimoji="0" lang="en-GB" sz="36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ea typeface="+mn-ea"/>
                <a:cs typeface="Arial" panose="020B0604020202020204" pitchFamily="34" charset="0"/>
              </a:rPr>
              <a:t>(Primary school age learner)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ea typeface="+mn-ea"/>
                <a:cs typeface="Arial" panose="020B0604020202020204" pitchFamily="34" charset="0"/>
              </a:rPr>
              <a:t>“Teach more about climate change.” </a:t>
            </a:r>
            <a:endParaRPr kumimoji="0" lang="en-GB" sz="36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ea typeface="+mn-ea"/>
                <a:cs typeface="Arial" panose="020B0604020202020204" pitchFamily="34" charset="0"/>
              </a:rPr>
              <a:t>(Primary school age learner)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87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463" y="614149"/>
            <a:ext cx="11637441" cy="5818721"/>
          </a:xfrm>
        </p:spPr>
      </p:pic>
    </p:spTree>
    <p:extLst>
      <p:ext uri="{BB962C8B-B14F-4D97-AF65-F5344CB8AC3E}">
        <p14:creationId xmlns:p14="http://schemas.microsoft.com/office/powerpoint/2010/main" val="2342438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8B03FEFCA7E94CA0C6F46CEB3BA9B4" ma:contentTypeVersion="6" ma:contentTypeDescription="Create a new document." ma:contentTypeScope="" ma:versionID="496420b4f25ef16c861582834dea68a1">
  <xsd:schema xmlns:xsd="http://www.w3.org/2001/XMLSchema" xmlns:xs="http://www.w3.org/2001/XMLSchema" xmlns:p="http://schemas.microsoft.com/office/2006/metadata/properties" xmlns:ns2="985eca91-1c65-4b74-a8e6-9f1769d9fa85" xmlns:ns3="bc43d04c-528d-40ba-adca-caf051a7c369" targetNamespace="http://schemas.microsoft.com/office/2006/metadata/properties" ma:root="true" ma:fieldsID="d3b87a2a64032cbc2cc9521d55485c87" ns2:_="" ns3:_="">
    <xsd:import namespace="985eca91-1c65-4b74-a8e6-9f1769d9fa85"/>
    <xsd:import namespace="bc43d04c-528d-40ba-adca-caf051a7c3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eca91-1c65-4b74-a8e6-9f1769d9f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43d04c-528d-40ba-adca-caf051a7c3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761AD-E52D-47FE-8A2A-DA956DD9C013}">
  <ds:schemaRefs>
    <ds:schemaRef ds:uri="http://schemas.microsoft.com/sharepoint/v3/contenttype/forms"/>
  </ds:schemaRefs>
</ds:datastoreItem>
</file>

<file path=customXml/itemProps2.xml><?xml version="1.0" encoding="utf-8"?>
<ds:datastoreItem xmlns:ds="http://schemas.openxmlformats.org/officeDocument/2006/customXml" ds:itemID="{A734FF0C-85DE-4CC0-AF9E-6096340E5680}">
  <ds:schemaRefs>
    <ds:schemaRef ds:uri="985eca91-1c65-4b74-a8e6-9f1769d9fa85"/>
    <ds:schemaRef ds:uri="bc43d04c-528d-40ba-adca-caf051a7c3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C5EFE8-F696-48C6-BD51-D5F316903D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TotalTime>
  <Words>2339</Words>
  <Application>Microsoft Office PowerPoint</Application>
  <PresentationFormat>Widescreen</PresentationFormat>
  <Paragraphs>165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Segoe UI</vt:lpstr>
      <vt:lpstr>Office Theme</vt:lpstr>
      <vt:lpstr>PowerPoint Presentation</vt:lpstr>
      <vt:lpstr>What will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take a tour of the poster in detail</vt:lpstr>
      <vt:lpstr>Next section - Identifies potential skills development</vt:lpstr>
      <vt:lpstr>Overview of “the LfS bundles”</vt:lpstr>
      <vt:lpstr>Bundle 1   Science  Technologies  Literacy– Explore sustainable practices </vt:lpstr>
      <vt:lpstr>Bundle 2 –   Social Studies (Modern Studies)  RMPS  HWB  (Social Wellbeing) </vt:lpstr>
      <vt:lpstr>Bundle 3 –  Social Studies – History, Geography, Modern Studies Expressive Arts – Art &amp; Design, Drama, Dance, Music HWB – Social Wellbeing Technologies – TCH developments in society &amp; business (Business Studies) </vt:lpstr>
      <vt:lpstr>Bundle 4 –  RMPS HWB (Mental, emotional &amp; social wellbeing) Modern Studies Literacy &amp; English</vt:lpstr>
      <vt:lpstr>Bundle 5 – Modern Studies RMPS Literacy &amp; English</vt:lpstr>
      <vt:lpstr>Description of pedagogy &amp; planning</vt:lpstr>
      <vt:lpstr>Key Messages regarding IDL </vt:lpstr>
      <vt:lpstr>Our Framework rationale?</vt:lpstr>
      <vt:lpstr>PowerPoint Presentation</vt:lpstr>
      <vt:lpstr>PowerPoint Presentation</vt:lpstr>
      <vt:lpstr> </vt:lpstr>
      <vt:lpstr> </vt:lpstr>
      <vt:lpstr>GTC Scotland  GTCS professional guide for teachers professional-guide-Learning-for-Sustainabilty.pdf (gtcs.org.uk) GTCS self evaluation toolkit Self-evaluation Wheel: Learning for Sustainability | General Teaching Council for Scotland (gtcs.org.uk) What is LfS and what does it mean for me? Learning for Sustainability | General Teaching Council for Scotland (gtcs.org.uk) </vt:lpstr>
      <vt:lpstr>   Further reading:  A summary of learning for sustainability resources | Learning resources | National Improvement Hub (education.gov.scot)  Learning for sustainability in action | Practice exemplars | National Improvement Hub (education.gov.scot)  Impact of Learning for Sustainability on educational outcomes: summary - gov.scot (www.gov.scot)  sci17_openinguplearningsust.pdf (education.gov.scot)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McBlain</dc:creator>
  <cp:lastModifiedBy>Yvonne McBlain</cp:lastModifiedBy>
  <cp:revision>7</cp:revision>
  <dcterms:created xsi:type="dcterms:W3CDTF">2021-01-26T10:27:57Z</dcterms:created>
  <dcterms:modified xsi:type="dcterms:W3CDTF">2023-03-15T20:17:35Z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0x010100598B03FEFCA7E94CA0C6F46CEB3BA9B4</vt:lpwstr>
  </property>
</Properties>
</file>